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3959" y="2664458"/>
            <a:ext cx="2513012" cy="188475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56634" y="2664458"/>
            <a:ext cx="2513012" cy="188475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9309" y="2537090"/>
            <a:ext cx="2513012" cy="187494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04388" y="-18404"/>
            <a:ext cx="17095323" cy="17805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84887" y="2753842"/>
            <a:ext cx="16927830" cy="5795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mrdbourke/pytorch-deep-learning/discussions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6.png"/><Relationship Id="rId7" Type="http://schemas.openxmlformats.org/officeDocument/2006/relationships/image" Target="../media/image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7671" y="1606403"/>
            <a:ext cx="8938895" cy="2564130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3308350" marR="14604" indent="-3296285">
              <a:lnSpc>
                <a:spcPts val="9300"/>
              </a:lnSpc>
              <a:spcBef>
                <a:spcPts val="1565"/>
              </a:spcBef>
            </a:pPr>
            <a:r>
              <a:rPr sz="8900" b="1" spc="-50" dirty="0">
                <a:latin typeface="Century Gothic"/>
                <a:cs typeface="Century Gothic"/>
              </a:rPr>
              <a:t>Custom</a:t>
            </a:r>
            <a:r>
              <a:rPr sz="8900" b="1" spc="-960" dirty="0">
                <a:latin typeface="Century Gothic"/>
                <a:cs typeface="Century Gothic"/>
              </a:rPr>
              <a:t> </a:t>
            </a:r>
            <a:r>
              <a:rPr sz="8900" b="1" spc="-75" dirty="0">
                <a:latin typeface="Century Gothic"/>
                <a:cs typeface="Century Gothic"/>
              </a:rPr>
              <a:t>datasets </a:t>
            </a:r>
            <a:r>
              <a:rPr sz="8900" b="1" spc="185" dirty="0">
                <a:latin typeface="Century Gothic"/>
                <a:cs typeface="Century Gothic"/>
              </a:rPr>
              <a:t>with</a:t>
            </a:r>
            <a:endParaRPr sz="89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443650" y="5066050"/>
            <a:ext cx="9457055" cy="2876550"/>
            <a:chOff x="5443650" y="5066050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443650" y="5066050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2" y="0"/>
                  </a:moveTo>
                  <a:lnTo>
                    <a:pt x="469375" y="0"/>
                  </a:lnTo>
                  <a:lnTo>
                    <a:pt x="404955" y="106"/>
                  </a:lnTo>
                  <a:lnTo>
                    <a:pt x="348954" y="852"/>
                  </a:lnTo>
                  <a:lnTo>
                    <a:pt x="300608" y="2875"/>
                  </a:lnTo>
                  <a:lnTo>
                    <a:pt x="259149" y="6816"/>
                  </a:lnTo>
                  <a:lnTo>
                    <a:pt x="193837" y="23006"/>
                  </a:lnTo>
                  <a:lnTo>
                    <a:pt x="148329" y="44260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1"/>
                  </a:lnTo>
                  <a:lnTo>
                    <a:pt x="0" y="2471007"/>
                  </a:lnTo>
                  <a:lnTo>
                    <a:pt x="745" y="2527007"/>
                  </a:lnTo>
                  <a:lnTo>
                    <a:pt x="2769" y="2575354"/>
                  </a:lnTo>
                  <a:lnTo>
                    <a:pt x="6710" y="2616812"/>
                  </a:lnTo>
                  <a:lnTo>
                    <a:pt x="22900" y="2682125"/>
                  </a:lnTo>
                  <a:lnTo>
                    <a:pt x="44154" y="2727632"/>
                  </a:lnTo>
                  <a:lnTo>
                    <a:pt x="72681" y="2768286"/>
                  </a:lnTo>
                  <a:lnTo>
                    <a:pt x="107675" y="2803280"/>
                  </a:lnTo>
                  <a:lnTo>
                    <a:pt x="148329" y="2831807"/>
                  </a:lnTo>
                  <a:lnTo>
                    <a:pt x="193837" y="2853061"/>
                  </a:lnTo>
                  <a:lnTo>
                    <a:pt x="259149" y="2869251"/>
                  </a:lnTo>
                  <a:lnTo>
                    <a:pt x="300608" y="2873192"/>
                  </a:lnTo>
                  <a:lnTo>
                    <a:pt x="348954" y="2875216"/>
                  </a:lnTo>
                  <a:lnTo>
                    <a:pt x="404955" y="2875961"/>
                  </a:lnTo>
                  <a:lnTo>
                    <a:pt x="469375" y="2876068"/>
                  </a:lnTo>
                  <a:lnTo>
                    <a:pt x="8987292" y="2876068"/>
                  </a:lnTo>
                  <a:lnTo>
                    <a:pt x="9051710" y="2875961"/>
                  </a:lnTo>
                  <a:lnTo>
                    <a:pt x="9107711" y="2875216"/>
                  </a:lnTo>
                  <a:lnTo>
                    <a:pt x="9156059" y="2873192"/>
                  </a:lnTo>
                  <a:lnTo>
                    <a:pt x="9197518" y="2869251"/>
                  </a:lnTo>
                  <a:lnTo>
                    <a:pt x="9262833" y="2853061"/>
                  </a:lnTo>
                  <a:lnTo>
                    <a:pt x="9308340" y="2831807"/>
                  </a:lnTo>
                  <a:lnTo>
                    <a:pt x="9348993" y="2803280"/>
                  </a:lnTo>
                  <a:lnTo>
                    <a:pt x="9383986" y="2768286"/>
                  </a:lnTo>
                  <a:lnTo>
                    <a:pt x="9412514" y="2727632"/>
                  </a:lnTo>
                  <a:lnTo>
                    <a:pt x="9433770" y="2682125"/>
                  </a:lnTo>
                  <a:lnTo>
                    <a:pt x="9449959" y="2616812"/>
                  </a:lnTo>
                  <a:lnTo>
                    <a:pt x="9453899" y="2575354"/>
                  </a:lnTo>
                  <a:lnTo>
                    <a:pt x="9455923" y="2527007"/>
                  </a:lnTo>
                  <a:lnTo>
                    <a:pt x="9456668" y="2471007"/>
                  </a:lnTo>
                  <a:lnTo>
                    <a:pt x="9456668" y="405061"/>
                  </a:lnTo>
                  <a:lnTo>
                    <a:pt x="9455923" y="349061"/>
                  </a:lnTo>
                  <a:lnTo>
                    <a:pt x="9453899" y="300714"/>
                  </a:lnTo>
                  <a:lnTo>
                    <a:pt x="9449959" y="259256"/>
                  </a:lnTo>
                  <a:lnTo>
                    <a:pt x="9433770" y="193943"/>
                  </a:lnTo>
                  <a:lnTo>
                    <a:pt x="9412514" y="148436"/>
                  </a:lnTo>
                  <a:lnTo>
                    <a:pt x="9383986" y="107782"/>
                  </a:lnTo>
                  <a:lnTo>
                    <a:pt x="9348993" y="72788"/>
                  </a:lnTo>
                  <a:lnTo>
                    <a:pt x="9308340" y="44260"/>
                  </a:lnTo>
                  <a:lnTo>
                    <a:pt x="9262833" y="23006"/>
                  </a:lnTo>
                  <a:lnTo>
                    <a:pt x="9197518" y="6816"/>
                  </a:lnTo>
                  <a:lnTo>
                    <a:pt x="9156059" y="2875"/>
                  </a:lnTo>
                  <a:lnTo>
                    <a:pt x="9107711" y="852"/>
                  </a:lnTo>
                  <a:lnTo>
                    <a:pt x="9051710" y="106"/>
                  </a:lnTo>
                  <a:lnTo>
                    <a:pt x="8987292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61415" y="5512063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7386" y="2289497"/>
            <a:ext cx="14373195" cy="60369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97939" y="8436460"/>
            <a:ext cx="553466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3200" b="1" spc="-1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u="heavy" spc="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@mrdbourke</a:t>
            </a:r>
            <a:r>
              <a:rPr sz="32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Twitter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1161" y="1545789"/>
            <a:ext cx="8861775" cy="97026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3315" rIns="0" bIns="0" rtlCol="0">
            <a:spAutoFit/>
          </a:bodyPr>
          <a:lstStyle/>
          <a:p>
            <a:pPr marL="391160">
              <a:lnSpc>
                <a:spcPct val="100000"/>
              </a:lnSpc>
              <a:spcBef>
                <a:spcPts val="125"/>
              </a:spcBef>
            </a:pPr>
            <a:r>
              <a:rPr sz="6800" spc="409" dirty="0"/>
              <a:t>Standard</a:t>
            </a:r>
            <a:r>
              <a:rPr sz="6800" spc="-340" dirty="0"/>
              <a:t> </a:t>
            </a:r>
            <a:r>
              <a:rPr sz="6800" spc="475" dirty="0"/>
              <a:t>image</a:t>
            </a:r>
            <a:r>
              <a:rPr sz="6800" spc="-340" dirty="0"/>
              <a:t> </a:t>
            </a:r>
            <a:r>
              <a:rPr sz="6800" spc="325" dirty="0"/>
              <a:t>classification</a:t>
            </a:r>
            <a:r>
              <a:rPr sz="6800" spc="-335" dirty="0"/>
              <a:t> </a:t>
            </a:r>
            <a:r>
              <a:rPr sz="6800" spc="430" dirty="0"/>
              <a:t>data</a:t>
            </a:r>
            <a:r>
              <a:rPr sz="6800" spc="-340" dirty="0"/>
              <a:t> </a:t>
            </a:r>
            <a:r>
              <a:rPr sz="6800" spc="390" dirty="0"/>
              <a:t>format</a:t>
            </a:r>
            <a:endParaRPr sz="6800"/>
          </a:p>
        </p:txBody>
      </p:sp>
      <p:sp>
        <p:nvSpPr>
          <p:cNvPr id="4" name="object 4"/>
          <p:cNvSpPr txBox="1"/>
          <p:nvPr/>
        </p:nvSpPr>
        <p:spPr>
          <a:xfrm rot="21540000">
            <a:off x="1232812" y="2771156"/>
            <a:ext cx="405144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4950" b="1" spc="-240" baseline="-1683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sz="4950" b="1" spc="-187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7" baseline="168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950" b="1" spc="-179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" baseline="3367" dirty="0">
                <a:solidFill>
                  <a:srgbClr val="FFFFFF"/>
                </a:solidFill>
                <a:latin typeface="Arial"/>
                <a:cs typeface="Arial"/>
              </a:rPr>
              <a:t>format</a:t>
            </a:r>
            <a:endParaRPr sz="4950" baseline="33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540000">
            <a:off x="1451372" y="3240629"/>
            <a:ext cx="3644313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0"/>
              </a:lnSpc>
            </a:pPr>
            <a:r>
              <a:rPr sz="3300" b="1" dirty="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sz="33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42" baseline="1683" dirty="0">
                <a:solidFill>
                  <a:srgbClr val="FFFFFF"/>
                </a:solidFill>
                <a:latin typeface="Arial"/>
                <a:cs typeface="Arial"/>
              </a:rPr>
              <a:t>depend</a:t>
            </a:r>
            <a:r>
              <a:rPr sz="4950" b="1" spc="-112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45" baseline="4208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4950" b="1" spc="-120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7" baseline="5050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endParaRPr sz="4950" baseline="5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540000">
            <a:off x="1868483" y="3708655"/>
            <a:ext cx="284032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85"/>
              </a:lnSpc>
            </a:pPr>
            <a:r>
              <a:rPr sz="4950" b="1" spc="-247" baseline="-2525" dirty="0">
                <a:solidFill>
                  <a:srgbClr val="FFFFFF"/>
                </a:solidFill>
                <a:latin typeface="Arial"/>
                <a:cs typeface="Arial"/>
              </a:rPr>
              <a:t>you’re</a:t>
            </a:r>
            <a:r>
              <a:rPr sz="4950" b="1" spc="-209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45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360000">
            <a:off x="15047436" y="7481974"/>
            <a:ext cx="3896106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70"/>
              </a:lnSpc>
            </a:pPr>
            <a:r>
              <a:rPr sz="4950" b="1" spc="-442" baseline="168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950" b="1" spc="-195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75" dirty="0">
                <a:solidFill>
                  <a:srgbClr val="FFFFFF"/>
                </a:solidFill>
                <a:latin typeface="Arial"/>
                <a:cs typeface="Arial"/>
              </a:rPr>
              <a:t>premise</a:t>
            </a: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20" baseline="-3367" dirty="0">
                <a:solidFill>
                  <a:srgbClr val="FFFFFF"/>
                </a:solidFill>
                <a:latin typeface="Arial"/>
                <a:cs typeface="Arial"/>
              </a:rPr>
              <a:t>remains:</a:t>
            </a:r>
            <a:endParaRPr sz="4950" baseline="-3367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360000">
            <a:off x="15006352" y="7949584"/>
            <a:ext cx="3864542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60"/>
              </a:lnSpc>
            </a:pPr>
            <a:r>
              <a:rPr sz="4950" b="1" spc="-217" baseline="6734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4950" b="1" spc="-195" baseline="67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67" baseline="4208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4950" b="1" spc="-187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195" baseline="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07" baseline="1683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4950" b="1" spc="-187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360000">
            <a:off x="15013388" y="8416802"/>
            <a:ext cx="3737054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20"/>
              </a:lnSpc>
            </a:pPr>
            <a:r>
              <a:rPr sz="4950" b="1" spc="-165" baseline="4208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4950" b="1" spc="-195" baseline="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0" baseline="1683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4950" b="1" spc="-187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45" dirty="0">
                <a:solidFill>
                  <a:srgbClr val="FFFFFF"/>
                </a:solidFill>
                <a:latin typeface="Arial"/>
                <a:cs typeface="Arial"/>
              </a:rPr>
              <a:t>tensors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7" baseline="-33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4950" baseline="-33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360000">
            <a:off x="15241656" y="8882207"/>
            <a:ext cx="316729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5"/>
              </a:lnSpc>
            </a:pPr>
            <a:r>
              <a:rPr sz="4950" b="1" spc="-457" baseline="3367" dirty="0">
                <a:solidFill>
                  <a:srgbClr val="FFFFFF"/>
                </a:solidFill>
                <a:latin typeface="Arial"/>
                <a:cs typeface="Arial"/>
              </a:rPr>
              <a:t>use</a:t>
            </a:r>
            <a:r>
              <a:rPr sz="4950" b="1" spc="-202" baseline="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57" baseline="1683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4950" b="1" spc="-195" baseline="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55" dirty="0">
                <a:solidFill>
                  <a:srgbClr val="FFFFFF"/>
                </a:solidFill>
                <a:latin typeface="Arial"/>
                <a:cs typeface="Arial"/>
              </a:rPr>
              <a:t>PyTorch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854" rIns="0" bIns="0" rtlCol="0">
            <a:spAutoFit/>
          </a:bodyPr>
          <a:lstStyle/>
          <a:p>
            <a:pPr marL="893444">
              <a:lnSpc>
                <a:spcPct val="100000"/>
              </a:lnSpc>
              <a:spcBef>
                <a:spcPts val="130"/>
              </a:spcBef>
            </a:pPr>
            <a:r>
              <a:rPr spc="675" dirty="0"/>
              <a:t>What</a:t>
            </a:r>
            <a:r>
              <a:rPr spc="-490" dirty="0"/>
              <a:t> </a:t>
            </a:r>
            <a:r>
              <a:rPr spc="370" dirty="0"/>
              <a:t>is</a:t>
            </a:r>
            <a:r>
              <a:rPr spc="-484" dirty="0"/>
              <a:t> </a:t>
            </a:r>
            <a:r>
              <a:rPr spc="620" dirty="0"/>
              <a:t>data</a:t>
            </a:r>
            <a:r>
              <a:rPr spc="-484" dirty="0"/>
              <a:t> </a:t>
            </a:r>
            <a:r>
              <a:rPr spc="515" dirty="0"/>
              <a:t>augmentation?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939" y="3942419"/>
            <a:ext cx="3664809" cy="3664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3521" y="7896590"/>
            <a:ext cx="16776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Original</a:t>
            </a:r>
            <a:endParaRPr sz="345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2743" y="3942419"/>
            <a:ext cx="3664809" cy="36648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44846" y="7896590"/>
            <a:ext cx="14408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45" dirty="0">
                <a:solidFill>
                  <a:srgbClr val="FFFFFF"/>
                </a:solidFill>
                <a:latin typeface="Century Gothic"/>
                <a:cs typeface="Century Gothic"/>
              </a:rPr>
              <a:t>Rotate</a:t>
            </a:r>
            <a:endParaRPr sz="345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6546" y="3942419"/>
            <a:ext cx="3664809" cy="36648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25560" y="7896590"/>
            <a:ext cx="102679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15" dirty="0">
                <a:solidFill>
                  <a:srgbClr val="FFFFFF"/>
                </a:solidFill>
                <a:latin typeface="Century Gothic"/>
                <a:cs typeface="Century Gothic"/>
              </a:rPr>
              <a:t>Shift</a:t>
            </a:r>
            <a:endParaRPr sz="345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0345" y="3942419"/>
            <a:ext cx="3664809" cy="36648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980184" y="7896590"/>
            <a:ext cx="12655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65" dirty="0">
                <a:solidFill>
                  <a:srgbClr val="FFFFFF"/>
                </a:solidFill>
                <a:latin typeface="Century Gothic"/>
                <a:cs typeface="Century Gothic"/>
              </a:rPr>
              <a:t>Zoom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2227" y="2575578"/>
            <a:ext cx="14020165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808729" marR="5080" indent="-3796665">
              <a:lnSpc>
                <a:spcPts val="3710"/>
              </a:lnSpc>
              <a:spcBef>
                <a:spcPts val="345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Looking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Calibri"/>
                <a:cs typeface="Calibri"/>
              </a:rPr>
              <a:t>perspective(s)*.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10" dirty="0">
                <a:solidFill>
                  <a:srgbClr val="FFFFFF"/>
                </a:solidFill>
                <a:latin typeface="Calibri"/>
                <a:cs typeface="Calibri"/>
              </a:rPr>
              <a:t>artificially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increase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0" dirty="0">
                <a:solidFill>
                  <a:srgbClr val="FFFFFF"/>
                </a:solidFill>
                <a:latin typeface="Calibri"/>
                <a:cs typeface="Calibri"/>
              </a:rPr>
              <a:t>diversity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dataset.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05" y="10699800"/>
            <a:ext cx="186924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3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Note:</a:t>
            </a:r>
            <a:r>
              <a:rPr sz="230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5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augmentation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Calibri"/>
                <a:cs typeface="Calibri"/>
              </a:rPr>
              <a:t>as,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cropping,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Calibri"/>
                <a:cs typeface="Calibri"/>
              </a:rPr>
              <a:t>replacing,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shearing.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slide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demonstrates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few.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854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30"/>
              </a:spcBef>
            </a:pPr>
            <a:r>
              <a:rPr spc="705" dirty="0"/>
              <a:t>P</a:t>
            </a:r>
            <a:r>
              <a:rPr spc="620" dirty="0"/>
              <a:t>y</a:t>
            </a:r>
            <a:r>
              <a:rPr spc="-55" dirty="0"/>
              <a:t>T</a:t>
            </a:r>
            <a:r>
              <a:rPr spc="615" dirty="0"/>
              <a:t>o</a:t>
            </a:r>
            <a:r>
              <a:rPr spc="465" dirty="0"/>
              <a:t>r</a:t>
            </a:r>
            <a:r>
              <a:rPr spc="635" dirty="0"/>
              <a:t>c</a:t>
            </a:r>
            <a:r>
              <a:rPr spc="780" dirty="0"/>
              <a:t>h</a:t>
            </a:r>
            <a:r>
              <a:rPr spc="-495" dirty="0"/>
              <a:t> </a:t>
            </a:r>
            <a:r>
              <a:rPr spc="620" dirty="0"/>
              <a:t>State</a:t>
            </a:r>
            <a:r>
              <a:rPr spc="-500" dirty="0"/>
              <a:t> </a:t>
            </a:r>
            <a:r>
              <a:rPr spc="665" dirty="0"/>
              <a:t>of</a:t>
            </a:r>
            <a:r>
              <a:rPr spc="-495" dirty="0"/>
              <a:t> </a:t>
            </a:r>
            <a:r>
              <a:rPr spc="620" dirty="0"/>
              <a:t>the</a:t>
            </a:r>
            <a:r>
              <a:rPr spc="-500" dirty="0"/>
              <a:t> </a:t>
            </a:r>
            <a:r>
              <a:rPr spc="819" dirty="0"/>
              <a:t>Art</a:t>
            </a:r>
            <a:r>
              <a:rPr spc="-495" dirty="0"/>
              <a:t> </a:t>
            </a:r>
            <a:r>
              <a:rPr spc="605" dirty="0"/>
              <a:t>Recipe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96678" y="10242152"/>
            <a:ext cx="10361930" cy="716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2715"/>
              </a:lnSpc>
              <a:spcBef>
                <a:spcPts val="105"/>
              </a:spcBef>
            </a:pPr>
            <a:r>
              <a:rPr sz="2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2300" b="1" spc="-1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Calibri"/>
                <a:cs typeface="Calibri"/>
              </a:rPr>
              <a:t>state-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of-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the-</a:t>
            </a:r>
            <a:r>
              <a:rPr sz="2300" spc="155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7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ourier New"/>
                <a:cs typeface="Courier New"/>
              </a:rPr>
              <a:t>torchvision</a:t>
            </a:r>
            <a:endParaRPr sz="2300">
              <a:latin typeface="Courier New"/>
              <a:cs typeface="Courier New"/>
            </a:endParaRPr>
          </a:p>
          <a:p>
            <a:pPr algn="ctr">
              <a:lnSpc>
                <a:spcPts val="2715"/>
              </a:lnSpc>
            </a:pPr>
            <a:r>
              <a:rPr sz="230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from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the</a:t>
            </a:r>
            <a:r>
              <a:rPr sz="23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PyTorch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blog</a:t>
            </a:r>
            <a:r>
              <a:rPr sz="2300" spc="12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8404" y="1543411"/>
            <a:ext cx="13538142" cy="86914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21540000">
            <a:off x="522776" y="4547618"/>
            <a:ext cx="5127003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sz="3300" b="1" spc="-280" dirty="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r>
              <a:rPr sz="330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600" baseline="3367" dirty="0">
                <a:solidFill>
                  <a:srgbClr val="FFFFFF"/>
                </a:solidFill>
                <a:latin typeface="Arial"/>
                <a:cs typeface="Arial"/>
              </a:rPr>
              <a:t>comes</a:t>
            </a:r>
            <a:r>
              <a:rPr sz="4950" b="1" spc="-172" baseline="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92" baseline="5892" dirty="0">
                <a:solidFill>
                  <a:srgbClr val="FFFFFF"/>
                </a:solidFill>
                <a:latin typeface="Arial"/>
                <a:cs typeface="Arial"/>
              </a:rPr>
              <a:t>out</a:t>
            </a:r>
            <a:r>
              <a:rPr sz="4950" b="1" spc="-179" baseline="58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32" baseline="6734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4950" b="1" spc="-172" baseline="67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7" baseline="9259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4950" baseline="9259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540000">
            <a:off x="851275" y="5016300"/>
            <a:ext cx="449948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25"/>
              </a:lnSpc>
            </a:pPr>
            <a:r>
              <a:rPr sz="4950" b="1" spc="-600" baseline="-5892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4950" b="1" spc="-195" baseline="-58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87" baseline="-4208" dirty="0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sz="4950" b="1" spc="-195" baseline="-420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-252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195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82" baseline="-1683" dirty="0">
                <a:solidFill>
                  <a:srgbClr val="FFFFFF"/>
                </a:solidFill>
                <a:latin typeface="Arial"/>
                <a:cs typeface="Arial"/>
              </a:rPr>
              <a:t>train</a:t>
            </a:r>
            <a:r>
              <a:rPr sz="4950" b="1" spc="-187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80" dirty="0">
                <a:solidFill>
                  <a:srgbClr val="FFFFFF"/>
                </a:solidFill>
                <a:latin typeface="Arial"/>
                <a:cs typeface="Arial"/>
              </a:rPr>
              <a:t>models,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929448" y="5486792"/>
            <a:ext cx="4373053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3300" b="1" spc="-140" dirty="0">
                <a:solidFill>
                  <a:srgbClr val="FFFFFF"/>
                </a:solidFill>
                <a:latin typeface="Arial"/>
                <a:cs typeface="Arial"/>
              </a:rPr>
              <a:t>state-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of-</a:t>
            </a:r>
            <a:r>
              <a:rPr sz="3300" b="1" spc="-145" dirty="0">
                <a:solidFill>
                  <a:srgbClr val="FFFFFF"/>
                </a:solidFill>
                <a:latin typeface="Arial"/>
                <a:cs typeface="Arial"/>
              </a:rPr>
              <a:t>the-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art</a:t>
            </a: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120" baseline="5050" dirty="0">
                <a:solidFill>
                  <a:srgbClr val="FFFFFF"/>
                </a:solidFill>
                <a:latin typeface="Arial"/>
                <a:cs typeface="Arial"/>
              </a:rPr>
              <a:t>(SOTA)</a:t>
            </a:r>
            <a:endParaRPr sz="4950" baseline="5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1323813" y="5954991"/>
            <a:ext cx="3614668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65"/>
              </a:lnSpc>
            </a:pPr>
            <a:r>
              <a:rPr sz="4950" b="1" spc="-412" baseline="-3367" dirty="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sz="4950" b="1" spc="-195" baseline="-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54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sz="330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40" dirty="0">
                <a:solidFill>
                  <a:srgbClr val="FFFFFF"/>
                </a:solidFill>
                <a:latin typeface="Arial"/>
                <a:cs typeface="Arial"/>
              </a:rPr>
              <a:t>always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2068273" y="6420620"/>
            <a:ext cx="2155682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05"/>
              </a:lnSpc>
            </a:pP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changing).</a:t>
            </a:r>
            <a:endParaRPr sz="3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05748" y="100207"/>
            <a:ext cx="63436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95" dirty="0"/>
              <a:t>Loss</a:t>
            </a:r>
            <a:r>
              <a:rPr spc="-495" dirty="0"/>
              <a:t> </a:t>
            </a:r>
            <a:r>
              <a:rPr spc="615" dirty="0"/>
              <a:t>curves</a:t>
            </a:r>
          </a:p>
        </p:txBody>
      </p:sp>
      <p:sp>
        <p:nvSpPr>
          <p:cNvPr id="3" name="object 3"/>
          <p:cNvSpPr txBox="1"/>
          <p:nvPr/>
        </p:nvSpPr>
        <p:spPr>
          <a:xfrm rot="21540000">
            <a:off x="13642197" y="389478"/>
            <a:ext cx="4324386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sz="4950" b="1" spc="82" baseline="-2525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4950" b="1" spc="-209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0" baseline="-1683" dirty="0">
                <a:solidFill>
                  <a:srgbClr val="FFFFFF"/>
                </a:solidFill>
                <a:latin typeface="Arial"/>
                <a:cs typeface="Arial"/>
              </a:rPr>
              <a:t>way</a:t>
            </a:r>
            <a:r>
              <a:rPr sz="4950" b="1" spc="-202" baseline="-168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8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Arial"/>
                <a:cs typeface="Arial"/>
              </a:rPr>
              <a:t>evaluate</a:t>
            </a: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30" baseline="4208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4950" baseline="4208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 rot="21540000">
            <a:off x="13533409" y="861327"/>
            <a:ext cx="4571566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0"/>
              </a:lnSpc>
            </a:pPr>
            <a:r>
              <a:rPr sz="4950" b="1" spc="-359" baseline="-2525" dirty="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sz="4950" b="1" spc="-157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20" dirty="0">
                <a:solidFill>
                  <a:srgbClr val="FFFFFF"/>
                </a:solidFill>
                <a:latin typeface="Arial"/>
                <a:cs typeface="Arial"/>
              </a:rPr>
              <a:t>performance</a:t>
            </a:r>
            <a:r>
              <a:rPr sz="33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585" baseline="4208" dirty="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endParaRPr sz="4950" baseline="4208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21540000">
            <a:off x="15290636" y="1319478"/>
            <a:ext cx="1086729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5"/>
              </a:lnSpc>
            </a:pP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time)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084" y="1998863"/>
            <a:ext cx="15576101" cy="840437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361233" y="10544739"/>
            <a:ext cx="152673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*There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combinations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these,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6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out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Google’s</a:t>
            </a:r>
            <a:r>
              <a:rPr sz="245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50" u="heavy" spc="1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Interpreting</a:t>
            </a:r>
            <a:r>
              <a:rPr sz="245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50" u="heavy" spc="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Loss</a:t>
            </a:r>
            <a:r>
              <a:rPr sz="245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50" u="heavy" spc="2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Curves</a:t>
            </a:r>
            <a:r>
              <a:rPr sz="245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450" u="heavy" spc="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guide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0934" rIns="0" bIns="0" rtlCol="0">
            <a:spAutoFit/>
          </a:bodyPr>
          <a:lstStyle/>
          <a:p>
            <a:pPr marL="2134870">
              <a:lnSpc>
                <a:spcPct val="100000"/>
              </a:lnSpc>
              <a:spcBef>
                <a:spcPts val="130"/>
              </a:spcBef>
            </a:pPr>
            <a:r>
              <a:rPr spc="535" dirty="0"/>
              <a:t>Dealing</a:t>
            </a:r>
            <a:r>
              <a:rPr spc="-495" dirty="0"/>
              <a:t> </a:t>
            </a:r>
            <a:r>
              <a:rPr spc="495" dirty="0"/>
              <a:t>with</a:t>
            </a:r>
            <a:r>
              <a:rPr spc="-495" dirty="0"/>
              <a:t> </a:t>
            </a:r>
            <a:r>
              <a:rPr spc="475" dirty="0"/>
              <a:t>overfitting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4374" y="2041822"/>
            <a:ext cx="18574385" cy="8813800"/>
            <a:chOff x="764374" y="2041822"/>
            <a:chExt cx="18574385" cy="8813800"/>
          </a:xfrm>
        </p:grpSpPr>
        <p:sp>
          <p:nvSpPr>
            <p:cNvPr id="4" name="object 4"/>
            <p:cNvSpPr/>
            <p:nvPr/>
          </p:nvSpPr>
          <p:spPr>
            <a:xfrm>
              <a:off x="764362" y="2041822"/>
              <a:ext cx="18574385" cy="1365250"/>
            </a:xfrm>
            <a:custGeom>
              <a:avLst/>
              <a:gdLst/>
              <a:ahLst/>
              <a:cxnLst/>
              <a:rect l="l" t="t" r="r" b="b"/>
              <a:pathLst>
                <a:path w="18574385" h="136525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365250"/>
                  </a:lnTo>
                  <a:lnTo>
                    <a:pt x="5894489" y="1365250"/>
                  </a:lnTo>
                  <a:lnTo>
                    <a:pt x="18574144" y="1365250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3407073"/>
              <a:ext cx="18574385" cy="756920"/>
            </a:xfrm>
            <a:custGeom>
              <a:avLst/>
              <a:gdLst/>
              <a:ahLst/>
              <a:cxnLst/>
              <a:rect l="l" t="t" r="r" b="b"/>
              <a:pathLst>
                <a:path w="18574385" h="75692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756386"/>
                  </a:lnTo>
                  <a:lnTo>
                    <a:pt x="5894489" y="756386"/>
                  </a:lnTo>
                  <a:lnTo>
                    <a:pt x="18574144" y="75638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4163459"/>
              <a:ext cx="18574385" cy="704215"/>
            </a:xfrm>
            <a:custGeom>
              <a:avLst/>
              <a:gdLst/>
              <a:ahLst/>
              <a:cxnLst/>
              <a:rect l="l" t="t" r="r" b="b"/>
              <a:pathLst>
                <a:path w="18574385" h="704214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704088"/>
                  </a:lnTo>
                  <a:lnTo>
                    <a:pt x="5894489" y="704088"/>
                  </a:lnTo>
                  <a:lnTo>
                    <a:pt x="18574144" y="704088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4867547"/>
              <a:ext cx="18574385" cy="836294"/>
            </a:xfrm>
            <a:custGeom>
              <a:avLst/>
              <a:gdLst/>
              <a:ahLst/>
              <a:cxnLst/>
              <a:rect l="l" t="t" r="r" b="b"/>
              <a:pathLst>
                <a:path w="18574385" h="836295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836129"/>
                  </a:lnTo>
                  <a:lnTo>
                    <a:pt x="5894489" y="836129"/>
                  </a:lnTo>
                  <a:lnTo>
                    <a:pt x="18574144" y="83612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5703677"/>
              <a:ext cx="18574385" cy="899794"/>
            </a:xfrm>
            <a:custGeom>
              <a:avLst/>
              <a:gdLst/>
              <a:ahLst/>
              <a:cxnLst/>
              <a:rect l="l" t="t" r="r" b="b"/>
              <a:pathLst>
                <a:path w="18574385" h="899795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899439"/>
                  </a:lnTo>
                  <a:lnTo>
                    <a:pt x="5894489" y="899439"/>
                  </a:lnTo>
                  <a:lnTo>
                    <a:pt x="18574144" y="89943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4362" y="6603117"/>
              <a:ext cx="18574385" cy="1461770"/>
            </a:xfrm>
            <a:custGeom>
              <a:avLst/>
              <a:gdLst/>
              <a:ahLst/>
              <a:cxnLst/>
              <a:rect l="l" t="t" r="r" b="b"/>
              <a:pathLst>
                <a:path w="18574385" h="146177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461566"/>
                  </a:lnTo>
                  <a:lnTo>
                    <a:pt x="5894489" y="1461566"/>
                  </a:lnTo>
                  <a:lnTo>
                    <a:pt x="18574144" y="146156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362" y="8064684"/>
              <a:ext cx="18574385" cy="1181100"/>
            </a:xfrm>
            <a:custGeom>
              <a:avLst/>
              <a:gdLst/>
              <a:ahLst/>
              <a:cxnLst/>
              <a:rect l="l" t="t" r="r" b="b"/>
              <a:pathLst>
                <a:path w="18574385" h="1181100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180884"/>
                  </a:lnTo>
                  <a:lnTo>
                    <a:pt x="5894489" y="1180884"/>
                  </a:lnTo>
                  <a:lnTo>
                    <a:pt x="18574144" y="118088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4362" y="9245568"/>
              <a:ext cx="18574385" cy="1609725"/>
            </a:xfrm>
            <a:custGeom>
              <a:avLst/>
              <a:gdLst/>
              <a:ahLst/>
              <a:cxnLst/>
              <a:rect l="l" t="t" r="r" b="b"/>
              <a:pathLst>
                <a:path w="18574385" h="1609725">
                  <a:moveTo>
                    <a:pt x="18574144" y="0"/>
                  </a:moveTo>
                  <a:lnTo>
                    <a:pt x="5894489" y="0"/>
                  </a:lnTo>
                  <a:lnTo>
                    <a:pt x="0" y="0"/>
                  </a:lnTo>
                  <a:lnTo>
                    <a:pt x="0" y="1609471"/>
                  </a:lnTo>
                  <a:lnTo>
                    <a:pt x="5894489" y="1609471"/>
                  </a:lnTo>
                  <a:lnTo>
                    <a:pt x="18574144" y="1609471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09361" y="2103403"/>
            <a:ext cx="580453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0580" marR="5080" indent="-818515">
              <a:lnSpc>
                <a:spcPct val="107500"/>
              </a:lnSpc>
              <a:spcBef>
                <a:spcPts val="100"/>
              </a:spcBef>
            </a:pPr>
            <a:r>
              <a:rPr sz="3450" b="1" spc="-20" dirty="0">
                <a:latin typeface="Century Gothic"/>
                <a:cs typeface="Century Gothic"/>
              </a:rPr>
              <a:t>Method</a:t>
            </a:r>
            <a:r>
              <a:rPr sz="3450" b="1" spc="-220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50" dirty="0">
                <a:latin typeface="Century Gothic"/>
                <a:cs typeface="Century Gothic"/>
              </a:rPr>
              <a:t>improve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345" dirty="0">
                <a:latin typeface="Century Gothic"/>
                <a:cs typeface="Century Gothic"/>
              </a:rPr>
              <a:t>a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20" dirty="0">
                <a:latin typeface="Century Gothic"/>
                <a:cs typeface="Century Gothic"/>
              </a:rPr>
              <a:t>model </a:t>
            </a:r>
            <a:r>
              <a:rPr sz="3450" b="1" spc="-85" dirty="0">
                <a:latin typeface="Century Gothic"/>
                <a:cs typeface="Century Gothic"/>
              </a:rPr>
              <a:t>(reduce</a:t>
            </a:r>
            <a:r>
              <a:rPr sz="3450" b="1" spc="-200" dirty="0">
                <a:latin typeface="Century Gothic"/>
                <a:cs typeface="Century Gothic"/>
              </a:rPr>
              <a:t> </a:t>
            </a:r>
            <a:r>
              <a:rPr sz="3450" b="1" spc="80" dirty="0">
                <a:latin typeface="Century Gothic"/>
                <a:cs typeface="Century Gothic"/>
              </a:rPr>
              <a:t>overfitting)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16099" y="2423812"/>
            <a:ext cx="35655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40" dirty="0">
                <a:latin typeface="Century Gothic"/>
                <a:cs typeface="Century Gothic"/>
              </a:rPr>
              <a:t>What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30" dirty="0">
                <a:latin typeface="Century Gothic"/>
                <a:cs typeface="Century Gothic"/>
              </a:rPr>
              <a:t>does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260" dirty="0">
                <a:latin typeface="Century Gothic"/>
                <a:cs typeface="Century Gothic"/>
              </a:rPr>
              <a:t>it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-75" dirty="0">
                <a:latin typeface="Century Gothic"/>
                <a:cs typeface="Century Gothic"/>
              </a:rPr>
              <a:t>do?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44394" y="3574576"/>
            <a:ext cx="21348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40" dirty="0">
                <a:latin typeface="Calibri"/>
                <a:cs typeface="Calibri"/>
              </a:rPr>
              <a:t>Get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65" dirty="0">
                <a:latin typeface="Calibri"/>
                <a:cs typeface="Calibri"/>
              </a:rPr>
              <a:t>more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41147" y="3446465"/>
            <a:ext cx="1251521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01390" marR="5080" indent="-3489325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Gives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more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chance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learn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patterns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between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samples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(e.g.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if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performing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poorly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on </a:t>
            </a:r>
            <a:r>
              <a:rPr sz="2050" dirty="0">
                <a:latin typeface="Arial"/>
                <a:cs typeface="Arial"/>
              </a:rPr>
              <a:t>images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pizza,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show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it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more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images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pizza).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01211" y="4299552"/>
            <a:ext cx="28213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80" dirty="0">
                <a:latin typeface="Calibri"/>
                <a:cs typeface="Calibri"/>
              </a:rPr>
              <a:t>Data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augmentation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62871" y="4181911"/>
            <a:ext cx="12272010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 marR="5080" indent="-51435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Increase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diversity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your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training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dataset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without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collecting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more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(e.g.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take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your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photos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pizza </a:t>
            </a:r>
            <a:r>
              <a:rPr sz="2050" dirty="0">
                <a:latin typeface="Arial"/>
                <a:cs typeface="Arial"/>
              </a:rPr>
              <a:t>and</a:t>
            </a:r>
            <a:r>
              <a:rPr sz="2050" spc="1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randomly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rotate</a:t>
            </a:r>
            <a:r>
              <a:rPr sz="2050" spc="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them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30°).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Increased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diversity</a:t>
            </a:r>
            <a:r>
              <a:rPr sz="2050" spc="2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forces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2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learn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more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generalisation</a:t>
            </a:r>
            <a:r>
              <a:rPr sz="2050" spc="2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patterns.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77319" y="5076926"/>
            <a:ext cx="1668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0" dirty="0">
                <a:latin typeface="Calibri"/>
                <a:cs typeface="Calibri"/>
              </a:rPr>
              <a:t>Better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05540" y="4948814"/>
            <a:ext cx="1218628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97554" marR="5080" indent="-3285490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Not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all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samples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are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created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equally.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Removing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poor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samples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from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or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adding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better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samples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 </a:t>
            </a:r>
            <a:r>
              <a:rPr sz="2050" spc="-20" dirty="0">
                <a:latin typeface="Arial"/>
                <a:cs typeface="Arial"/>
              </a:rPr>
              <a:t>your </a:t>
            </a:r>
            <a:r>
              <a:rPr sz="2050" dirty="0">
                <a:latin typeface="Arial"/>
                <a:cs typeface="Arial"/>
              </a:rPr>
              <a:t>dataset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can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improve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your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model’s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performance.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05089" y="5944469"/>
            <a:ext cx="3013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transfer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10" dirty="0">
                <a:latin typeface="Calibri"/>
                <a:cs typeface="Calibri"/>
              </a:rPr>
              <a:t>learning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2682" y="5816358"/>
            <a:ext cx="1185227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6180" marR="5080" indent="-1174115">
              <a:lnSpc>
                <a:spcPct val="100499"/>
              </a:lnSpc>
              <a:spcBef>
                <a:spcPts val="95"/>
              </a:spcBef>
            </a:pPr>
            <a:r>
              <a:rPr sz="2050" spc="-65" dirty="0">
                <a:latin typeface="Arial"/>
                <a:cs typeface="Arial"/>
              </a:rPr>
              <a:t>Take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model’s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pre-learned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patterns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from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one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problem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and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tweak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them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suit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your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own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problem.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For </a:t>
            </a:r>
            <a:r>
              <a:rPr sz="2050" dirty="0">
                <a:latin typeface="Arial"/>
                <a:cs typeface="Arial"/>
              </a:rPr>
              <a:t>example,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take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trained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on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pictures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cars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recognise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pictures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trucks.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76709" y="7126623"/>
            <a:ext cx="28702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35" dirty="0">
                <a:latin typeface="Calibri"/>
                <a:cs typeface="Calibri"/>
              </a:rPr>
              <a:t>Simplify</a:t>
            </a:r>
            <a:r>
              <a:rPr sz="2450" spc="-15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your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50" dirty="0"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38006" y="6684385"/>
            <a:ext cx="1252156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If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current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already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overfitting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training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data,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it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may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be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too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complicated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model.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spc="-20" dirty="0">
                <a:latin typeface="Arial"/>
                <a:cs typeface="Arial"/>
              </a:rPr>
              <a:t>This </a:t>
            </a:r>
            <a:r>
              <a:rPr sz="2050" dirty="0">
                <a:latin typeface="Arial"/>
                <a:cs typeface="Arial"/>
              </a:rPr>
              <a:t>means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spc="65" dirty="0">
                <a:latin typeface="Arial"/>
                <a:cs typeface="Arial"/>
              </a:rPr>
              <a:t>it's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learning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patterns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too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well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and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spc="50" dirty="0">
                <a:latin typeface="Arial"/>
                <a:cs typeface="Arial"/>
              </a:rPr>
              <a:t>isn't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able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generalize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well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unseen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data.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One </a:t>
            </a:r>
            <a:r>
              <a:rPr sz="2050" dirty="0">
                <a:latin typeface="Arial"/>
                <a:cs typeface="Arial"/>
              </a:rPr>
              <a:t>way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simplify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reduce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number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layers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it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uses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or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reduce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number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hidden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units</a:t>
            </a:r>
            <a:r>
              <a:rPr sz="2050" spc="4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in </a:t>
            </a:r>
            <a:r>
              <a:rPr sz="2050" dirty="0">
                <a:latin typeface="Arial"/>
                <a:cs typeface="Arial"/>
              </a:rPr>
              <a:t>each </a:t>
            </a:r>
            <a:r>
              <a:rPr sz="2050" spc="-10" dirty="0">
                <a:latin typeface="Arial"/>
                <a:cs typeface="Arial"/>
              </a:rPr>
              <a:t>layer.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14414" y="8441598"/>
            <a:ext cx="33947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20" dirty="0">
                <a:latin typeface="Calibri"/>
                <a:cs typeface="Calibri"/>
              </a:rPr>
              <a:t>learning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20" dirty="0">
                <a:latin typeface="Calibri"/>
                <a:cs typeface="Calibri"/>
              </a:rPr>
              <a:t>rate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195" dirty="0">
                <a:latin typeface="Calibri"/>
                <a:cs typeface="Calibri"/>
              </a:rPr>
              <a:t>decay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3189" y="8166896"/>
            <a:ext cx="12491085" cy="968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499"/>
              </a:lnSpc>
              <a:spcBef>
                <a:spcPts val="95"/>
              </a:spcBef>
            </a:pPr>
            <a:r>
              <a:rPr sz="2050" dirty="0">
                <a:latin typeface="Arial"/>
                <a:cs typeface="Arial"/>
              </a:rPr>
              <a:t>The</a:t>
            </a:r>
            <a:r>
              <a:rPr sz="2050" spc="-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idea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here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slowly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decrease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learning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rate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as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trains.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This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akin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reaching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for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1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coin</a:t>
            </a:r>
            <a:r>
              <a:rPr sz="2050" spc="5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at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back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of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couch.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closer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get,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smaller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your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steps.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same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with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learning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rate,</a:t>
            </a:r>
            <a:r>
              <a:rPr sz="2050" spc="3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3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closer </a:t>
            </a:r>
            <a:r>
              <a:rPr sz="2050" dirty="0">
                <a:latin typeface="Arial"/>
                <a:cs typeface="Arial"/>
              </a:rPr>
              <a:t>you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get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convergence</a:t>
            </a:r>
            <a:r>
              <a:rPr sz="2050" dirty="0">
                <a:latin typeface="Arial"/>
                <a:cs typeface="Arial"/>
              </a:rPr>
              <a:t>,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smaller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you'll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want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your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weight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updates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80" dirty="0">
                <a:latin typeface="Arial"/>
                <a:cs typeface="Arial"/>
              </a:rPr>
              <a:t> </a:t>
            </a:r>
            <a:r>
              <a:rPr sz="2050" spc="-25" dirty="0">
                <a:latin typeface="Arial"/>
                <a:cs typeface="Arial"/>
              </a:rPr>
              <a:t>be.</a:t>
            </a:r>
            <a:endParaRPr sz="20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62152" y="9842379"/>
            <a:ext cx="26993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05" dirty="0">
                <a:latin typeface="Calibri"/>
                <a:cs typeface="Calibri"/>
              </a:rPr>
              <a:t>early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175" dirty="0">
                <a:latin typeface="Calibri"/>
                <a:cs typeface="Calibri"/>
              </a:rPr>
              <a:t>stopping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18239" y="9557204"/>
            <a:ext cx="12360910" cy="968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499"/>
              </a:lnSpc>
              <a:spcBef>
                <a:spcPts val="95"/>
              </a:spcBef>
            </a:pPr>
            <a:r>
              <a:rPr sz="205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Early</a:t>
            </a:r>
            <a:r>
              <a:rPr sz="2050" u="sng" spc="5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05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stopping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stops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training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*before*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it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begins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overfit.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As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in,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say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model's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loss</a:t>
            </a:r>
            <a:r>
              <a:rPr sz="2050" spc="6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has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stopped </a:t>
            </a:r>
            <a:r>
              <a:rPr sz="2050" dirty="0">
                <a:latin typeface="Arial"/>
                <a:cs typeface="Arial"/>
              </a:rPr>
              <a:t>decreasing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for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past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10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epochs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(this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number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is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arbitrary),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you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may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want</a:t>
            </a:r>
            <a:r>
              <a:rPr sz="2050" spc="45" dirty="0">
                <a:latin typeface="Arial"/>
                <a:cs typeface="Arial"/>
              </a:rPr>
              <a:t> </a:t>
            </a:r>
            <a:r>
              <a:rPr sz="2050" spc="55" dirty="0">
                <a:latin typeface="Arial"/>
                <a:cs typeface="Arial"/>
              </a:rPr>
              <a:t>to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stop</a:t>
            </a:r>
            <a:r>
              <a:rPr sz="2050" spc="5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training</a:t>
            </a:r>
            <a:r>
              <a:rPr sz="2050" spc="50" dirty="0">
                <a:latin typeface="Arial"/>
                <a:cs typeface="Arial"/>
              </a:rPr>
              <a:t> </a:t>
            </a:r>
            <a:r>
              <a:rPr sz="2050" spc="-20" dirty="0">
                <a:latin typeface="Arial"/>
                <a:cs typeface="Arial"/>
              </a:rPr>
              <a:t>here </a:t>
            </a:r>
            <a:r>
              <a:rPr sz="2050" dirty="0">
                <a:latin typeface="Arial"/>
                <a:cs typeface="Arial"/>
              </a:rPr>
              <a:t>and</a:t>
            </a:r>
            <a:r>
              <a:rPr sz="2050" spc="6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go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with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model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weights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that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had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the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lowest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loss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(10</a:t>
            </a:r>
            <a:r>
              <a:rPr sz="2050" spc="70" dirty="0">
                <a:latin typeface="Arial"/>
                <a:cs typeface="Arial"/>
              </a:rPr>
              <a:t> </a:t>
            </a:r>
            <a:r>
              <a:rPr sz="2050" dirty="0">
                <a:latin typeface="Arial"/>
                <a:cs typeface="Arial"/>
              </a:rPr>
              <a:t>epochs</a:t>
            </a:r>
            <a:r>
              <a:rPr sz="2050" spc="75" dirty="0">
                <a:latin typeface="Arial"/>
                <a:cs typeface="Arial"/>
              </a:rPr>
              <a:t> </a:t>
            </a:r>
            <a:r>
              <a:rPr sz="2050" spc="-10" dirty="0">
                <a:latin typeface="Arial"/>
                <a:cs typeface="Arial"/>
              </a:rPr>
              <a:t>prior).</a:t>
            </a:r>
            <a:endParaRPr sz="2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6412" rIns="0" bIns="0" rtlCol="0">
            <a:spAutoFit/>
          </a:bodyPr>
          <a:lstStyle/>
          <a:p>
            <a:pPr marL="1738630">
              <a:lnSpc>
                <a:spcPct val="100000"/>
              </a:lnSpc>
              <a:spcBef>
                <a:spcPts val="130"/>
              </a:spcBef>
            </a:pPr>
            <a:r>
              <a:rPr spc="535" dirty="0"/>
              <a:t>Dealing</a:t>
            </a:r>
            <a:r>
              <a:rPr spc="-495" dirty="0"/>
              <a:t> </a:t>
            </a:r>
            <a:r>
              <a:rPr spc="495" dirty="0"/>
              <a:t>with</a:t>
            </a:r>
            <a:r>
              <a:rPr spc="-495" dirty="0"/>
              <a:t> </a:t>
            </a:r>
            <a:r>
              <a:rPr spc="475" dirty="0"/>
              <a:t>underfitting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4374" y="1978997"/>
            <a:ext cx="18473420" cy="8931910"/>
            <a:chOff x="764374" y="1978997"/>
            <a:chExt cx="18473420" cy="8931910"/>
          </a:xfrm>
        </p:grpSpPr>
        <p:sp>
          <p:nvSpPr>
            <p:cNvPr id="4" name="object 4"/>
            <p:cNvSpPr/>
            <p:nvPr/>
          </p:nvSpPr>
          <p:spPr>
            <a:xfrm>
              <a:off x="764362" y="1979008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3467588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67"/>
                  </a:lnTo>
                  <a:lnTo>
                    <a:pt x="6413106" y="1488567"/>
                  </a:lnTo>
                  <a:lnTo>
                    <a:pt x="18473052" y="1488567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495615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644473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793331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4362" y="9421895"/>
              <a:ext cx="18473420" cy="1489075"/>
            </a:xfrm>
            <a:custGeom>
              <a:avLst/>
              <a:gdLst/>
              <a:ahLst/>
              <a:cxnLst/>
              <a:rect l="l" t="t" r="r" b="b"/>
              <a:pathLst>
                <a:path w="18473420" h="1489075">
                  <a:moveTo>
                    <a:pt x="18473052" y="0"/>
                  </a:moveTo>
                  <a:lnTo>
                    <a:pt x="6413106" y="0"/>
                  </a:lnTo>
                  <a:lnTo>
                    <a:pt x="0" y="0"/>
                  </a:lnTo>
                  <a:lnTo>
                    <a:pt x="0" y="1488579"/>
                  </a:lnTo>
                  <a:lnTo>
                    <a:pt x="6413106" y="1488579"/>
                  </a:lnTo>
                  <a:lnTo>
                    <a:pt x="18473052" y="1488579"/>
                  </a:lnTo>
                  <a:lnTo>
                    <a:pt x="18473052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8666" y="2103403"/>
            <a:ext cx="580453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1355" marR="5080" indent="-669290">
              <a:lnSpc>
                <a:spcPct val="107500"/>
              </a:lnSpc>
              <a:spcBef>
                <a:spcPts val="100"/>
              </a:spcBef>
            </a:pPr>
            <a:r>
              <a:rPr sz="3450" b="1" spc="-20" dirty="0">
                <a:latin typeface="Century Gothic"/>
                <a:cs typeface="Century Gothic"/>
              </a:rPr>
              <a:t>Method</a:t>
            </a:r>
            <a:r>
              <a:rPr sz="3450" b="1" spc="-220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50" dirty="0">
                <a:latin typeface="Century Gothic"/>
                <a:cs typeface="Century Gothic"/>
              </a:rPr>
              <a:t>improve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345" dirty="0">
                <a:latin typeface="Century Gothic"/>
                <a:cs typeface="Century Gothic"/>
              </a:rPr>
              <a:t>a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20" dirty="0">
                <a:latin typeface="Century Gothic"/>
                <a:cs typeface="Century Gothic"/>
              </a:rPr>
              <a:t>model </a:t>
            </a:r>
            <a:r>
              <a:rPr sz="3450" b="1" spc="-85" dirty="0">
                <a:latin typeface="Century Gothic"/>
                <a:cs typeface="Century Gothic"/>
              </a:rPr>
              <a:t>(reduce</a:t>
            </a:r>
            <a:r>
              <a:rPr sz="3450" b="1" spc="-200" dirty="0">
                <a:latin typeface="Century Gothic"/>
                <a:cs typeface="Century Gothic"/>
              </a:rPr>
              <a:t> </a:t>
            </a:r>
            <a:r>
              <a:rPr sz="3450" b="1" spc="75" dirty="0">
                <a:latin typeface="Century Gothic"/>
                <a:cs typeface="Century Gothic"/>
              </a:rPr>
              <a:t>underfitting)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24867" y="2423812"/>
            <a:ext cx="35655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40" dirty="0">
                <a:latin typeface="Century Gothic"/>
                <a:cs typeface="Century Gothic"/>
              </a:rPr>
              <a:t>What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30" dirty="0">
                <a:latin typeface="Century Gothic"/>
                <a:cs typeface="Century Gothic"/>
              </a:rPr>
              <a:t>does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260" dirty="0">
                <a:latin typeface="Century Gothic"/>
                <a:cs typeface="Century Gothic"/>
              </a:rPr>
              <a:t>it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-75" dirty="0">
                <a:latin typeface="Century Gothic"/>
                <a:cs typeface="Century Gothic"/>
              </a:rPr>
              <a:t>do?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9453" y="4001561"/>
            <a:ext cx="52832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60" dirty="0">
                <a:latin typeface="Calibri"/>
                <a:cs typeface="Calibri"/>
              </a:rPr>
              <a:t>Add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65" dirty="0">
                <a:latin typeface="Calibri"/>
                <a:cs typeface="Calibri"/>
              </a:rPr>
              <a:t>more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05" dirty="0">
                <a:latin typeface="Calibri"/>
                <a:cs typeface="Calibri"/>
              </a:rPr>
              <a:t>layers/units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70" dirty="0">
                <a:latin typeface="Calibri"/>
                <a:cs typeface="Calibri"/>
              </a:rPr>
              <a:t>to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your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50" dirty="0"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5245" y="3488928"/>
            <a:ext cx="11244580" cy="14452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If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underfitting,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it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may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not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have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enough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capability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*</a:t>
            </a:r>
            <a:r>
              <a:rPr sz="2300" i="1" spc="-20" dirty="0">
                <a:latin typeface="Arial"/>
                <a:cs typeface="Arial"/>
              </a:rPr>
              <a:t>learn</a:t>
            </a:r>
            <a:r>
              <a:rPr sz="2300" spc="-20" dirty="0">
                <a:latin typeface="Arial"/>
                <a:cs typeface="Arial"/>
              </a:rPr>
              <a:t>*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required </a:t>
            </a:r>
            <a:r>
              <a:rPr sz="2300" spc="10" dirty="0">
                <a:latin typeface="Arial"/>
                <a:cs typeface="Arial"/>
              </a:rPr>
              <a:t>patterns/weights/representations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the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data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be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predictive.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One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way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10" dirty="0">
                <a:latin typeface="Arial"/>
                <a:cs typeface="Arial"/>
              </a:rPr>
              <a:t>add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predictive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power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increase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number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hidden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layers/units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within </a:t>
            </a:r>
            <a:r>
              <a:rPr sz="2300" dirty="0">
                <a:latin typeface="Arial"/>
                <a:cs typeface="Arial"/>
              </a:rPr>
              <a:t>those</a:t>
            </a:r>
            <a:r>
              <a:rPr sz="2300" spc="11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layers.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73247" y="5490140"/>
            <a:ext cx="33953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70" dirty="0">
                <a:latin typeface="Calibri"/>
                <a:cs typeface="Calibri"/>
              </a:rPr>
              <a:t>Tweak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65" dirty="0">
                <a:latin typeface="Calibri"/>
                <a:cs typeface="Calibri"/>
              </a:rPr>
              <a:t>the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20" dirty="0">
                <a:latin typeface="Calibri"/>
                <a:cs typeface="Calibri"/>
              </a:rPr>
              <a:t>learning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00" dirty="0">
                <a:latin typeface="Calibri"/>
                <a:cs typeface="Calibri"/>
              </a:rPr>
              <a:t>rate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51577" y="5145042"/>
            <a:ext cx="1171194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Perhaps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model's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learning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rate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too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high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begin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with.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it's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trying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update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its </a:t>
            </a:r>
            <a:r>
              <a:rPr sz="2300" dirty="0">
                <a:latin typeface="Arial"/>
                <a:cs typeface="Arial"/>
              </a:rPr>
              <a:t>weights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each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epoch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too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much,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turn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not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learning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anything.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this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case,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might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lower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learning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rate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see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what</a:t>
            </a:r>
            <a:r>
              <a:rPr sz="2300" spc="2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happens.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1763" y="6978720"/>
            <a:ext cx="22186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85" dirty="0">
                <a:latin typeface="Calibri"/>
                <a:cs typeface="Calibri"/>
              </a:rPr>
              <a:t>Train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for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135" dirty="0">
                <a:latin typeface="Calibri"/>
                <a:cs typeface="Calibri"/>
              </a:rPr>
              <a:t>longer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92476" y="6633621"/>
            <a:ext cx="1163002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Sometimes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just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needs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time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representations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data.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find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in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smaller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experiments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spc="55" dirty="0">
                <a:latin typeface="Arial"/>
                <a:cs typeface="Arial"/>
              </a:rPr>
              <a:t>isn't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learning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anything,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perhaps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leaving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it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spc="-50" dirty="0">
                <a:latin typeface="Arial"/>
                <a:cs typeface="Arial"/>
              </a:rPr>
              <a:t>a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epochs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may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result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in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better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performance.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4393" y="8467299"/>
            <a:ext cx="3013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transfer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10" dirty="0">
                <a:latin typeface="Calibri"/>
                <a:cs typeface="Calibri"/>
              </a:rPr>
              <a:t>learning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51700" y="8122201"/>
            <a:ext cx="1151191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spc="-75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pre-learned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tweak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 </a:t>
            </a:r>
            <a:r>
              <a:rPr sz="2300" dirty="0">
                <a:latin typeface="Arial"/>
                <a:cs typeface="Arial"/>
              </a:rPr>
              <a:t>suit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own </a:t>
            </a:r>
            <a:r>
              <a:rPr sz="2300" dirty="0">
                <a:latin typeface="Arial"/>
                <a:cs typeface="Arial"/>
              </a:rPr>
              <a:t>problem.</a:t>
            </a:r>
            <a:r>
              <a:rPr sz="2300" spc="7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example,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trained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cars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recognise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of </a:t>
            </a:r>
            <a:r>
              <a:rPr sz="2300" spc="-10" dirty="0">
                <a:latin typeface="Arial"/>
                <a:cs typeface="Arial"/>
              </a:rPr>
              <a:t>trucks.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9789" y="9955879"/>
            <a:ext cx="32226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25" dirty="0">
                <a:latin typeface="Calibri"/>
                <a:cs typeface="Calibri"/>
              </a:rPr>
              <a:t>less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10" dirty="0">
                <a:latin typeface="Calibri"/>
                <a:cs typeface="Calibri"/>
              </a:rPr>
              <a:t>regularization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394822" y="9788784"/>
            <a:ext cx="11625580" cy="733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latin typeface="Arial"/>
                <a:cs typeface="Arial"/>
              </a:rPr>
              <a:t>Perhaps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underfitting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because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you're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trying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prevent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overfitting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50" dirty="0">
                <a:latin typeface="Arial"/>
                <a:cs typeface="Arial"/>
              </a:rPr>
              <a:t>too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much.</a:t>
            </a:r>
            <a:endParaRPr sz="23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300" dirty="0">
                <a:latin typeface="Arial"/>
                <a:cs typeface="Arial"/>
              </a:rPr>
              <a:t>Holding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back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regularization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techniques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can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help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fit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better.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4107" y="261179"/>
            <a:ext cx="1437894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30" dirty="0"/>
              <a:t>Predicting</a:t>
            </a:r>
            <a:r>
              <a:rPr spc="-480" dirty="0"/>
              <a:t> </a:t>
            </a:r>
            <a:r>
              <a:rPr spc="600" dirty="0"/>
              <a:t>on</a:t>
            </a:r>
            <a:r>
              <a:rPr spc="-480" dirty="0"/>
              <a:t> </a:t>
            </a:r>
            <a:r>
              <a:rPr spc="710" dirty="0"/>
              <a:t>custom</a:t>
            </a:r>
            <a:r>
              <a:rPr spc="-480" dirty="0"/>
              <a:t> </a:t>
            </a:r>
            <a:r>
              <a:rPr spc="60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022098" y="8474397"/>
            <a:ext cx="271081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459105">
              <a:lnSpc>
                <a:spcPts val="3429"/>
              </a:lnSpc>
              <a:spcBef>
                <a:spcPts val="650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3.</a:t>
            </a:r>
            <a:r>
              <a:rPr sz="3300" b="1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in </a:t>
            </a: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correct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shape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 rot="21540000">
            <a:off x="13777790" y="1682561"/>
            <a:ext cx="5192824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5"/>
              </a:lnSpc>
            </a:pPr>
            <a:r>
              <a:rPr sz="4950" b="1" spc="307" baseline="-6734" dirty="0">
                <a:solidFill>
                  <a:srgbClr val="FFFFFF"/>
                </a:solidFill>
                <a:latin typeface="Arial"/>
                <a:cs typeface="Arial"/>
              </a:rPr>
              <a:t>(3</a:t>
            </a:r>
            <a:r>
              <a:rPr sz="4950" b="1" spc="-195" baseline="-67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75" baseline="-5892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4950" b="1" spc="-187" baseline="-58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427" baseline="-33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950" b="1" spc="-187" baseline="-33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202" baseline="-2525" dirty="0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sz="4950" b="1" spc="-187" baseline="-2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50" dirty="0">
                <a:solidFill>
                  <a:srgbClr val="FFFFFF"/>
                </a:solidFill>
                <a:latin typeface="Arial"/>
                <a:cs typeface="Arial"/>
              </a:rPr>
              <a:t>sure</a:t>
            </a:r>
            <a:r>
              <a:rPr sz="330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52" baseline="1683" dirty="0">
                <a:solidFill>
                  <a:srgbClr val="FFFFFF"/>
                </a:solidFill>
                <a:latin typeface="Arial"/>
                <a:cs typeface="Arial"/>
              </a:rPr>
              <a:t>of…)</a:t>
            </a:r>
            <a:endParaRPr sz="4950" baseline="168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5103" y="8474397"/>
            <a:ext cx="311404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6670">
              <a:lnSpc>
                <a:spcPts val="3429"/>
              </a:lnSpc>
              <a:spcBef>
                <a:spcPts val="650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2.</a:t>
            </a:r>
            <a:r>
              <a:rPr sz="3300" b="1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on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same </a:t>
            </a:r>
            <a:r>
              <a:rPr sz="3300" b="1" spc="-185" dirty="0">
                <a:solidFill>
                  <a:srgbClr val="FFFFFF"/>
                </a:solidFill>
                <a:latin typeface="Century Gothic"/>
                <a:cs typeface="Century Gothic"/>
              </a:rPr>
              <a:t>device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as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5381" y="8694286"/>
            <a:ext cx="45878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FFFFFF"/>
                </a:solidFill>
                <a:latin typeface="Century Gothic"/>
                <a:cs typeface="Century Gothic"/>
              </a:rPr>
              <a:t>1.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300" b="1" spc="-3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3300" b="1" spc="-3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right</a:t>
            </a:r>
            <a:r>
              <a:rPr sz="3300" b="1" spc="-3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datatype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88602" y="5876878"/>
            <a:ext cx="706120" cy="100965"/>
            <a:chOff x="2788602" y="5876878"/>
            <a:chExt cx="706120" cy="100965"/>
          </a:xfrm>
        </p:grpSpPr>
        <p:sp>
          <p:nvSpPr>
            <p:cNvPr id="8" name="object 8"/>
            <p:cNvSpPr/>
            <p:nvPr/>
          </p:nvSpPr>
          <p:spPr>
            <a:xfrm>
              <a:off x="2788602" y="5927139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>
                  <a:moveTo>
                    <a:pt x="0" y="0"/>
                  </a:moveTo>
                  <a:lnTo>
                    <a:pt x="605263" y="0"/>
                  </a:lnTo>
                  <a:lnTo>
                    <a:pt x="6157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3865" y="58768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716060" y="3391501"/>
            <a:ext cx="4672330" cy="4525645"/>
            <a:chOff x="7716060" y="3391501"/>
            <a:chExt cx="4672330" cy="45256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6778" y="5072175"/>
              <a:ext cx="2844878" cy="28448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6060" y="3391501"/>
              <a:ext cx="4672127" cy="172191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288194" y="3686472"/>
            <a:ext cx="386207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[64,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64,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65" dirty="0">
                <a:solidFill>
                  <a:srgbClr val="FFFFFF"/>
                </a:solidFill>
                <a:latin typeface="Courier New"/>
                <a:cs typeface="Courier New"/>
              </a:rPr>
              <a:t>3]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4230906" y="3624636"/>
            <a:ext cx="3970654" cy="1276350"/>
            <a:chOff x="14230906" y="3624636"/>
            <a:chExt cx="3970654" cy="1276350"/>
          </a:xfrm>
        </p:grpSpPr>
        <p:sp>
          <p:nvSpPr>
            <p:cNvPr id="15" name="object 15"/>
            <p:cNvSpPr/>
            <p:nvPr/>
          </p:nvSpPr>
          <p:spPr>
            <a:xfrm>
              <a:off x="16221338" y="4341437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59017"/>
                  </a:lnTo>
                  <a:lnTo>
                    <a:pt x="0" y="46948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171077" y="480045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57083" y="3650813"/>
              <a:ext cx="3918585" cy="627380"/>
            </a:xfrm>
            <a:custGeom>
              <a:avLst/>
              <a:gdLst/>
              <a:ahLst/>
              <a:cxnLst/>
              <a:rect l="l" t="t" r="r" b="b"/>
              <a:pathLst>
                <a:path w="3918584" h="627379">
                  <a:moveTo>
                    <a:pt x="309467" y="0"/>
                  </a:moveTo>
                  <a:lnTo>
                    <a:pt x="3608625" y="0"/>
                  </a:lnTo>
                  <a:lnTo>
                    <a:pt x="3670207" y="236"/>
                  </a:lnTo>
                  <a:lnTo>
                    <a:pt x="3719871" y="1895"/>
                  </a:lnTo>
                  <a:lnTo>
                    <a:pt x="3759318" y="6397"/>
                  </a:lnTo>
                  <a:lnTo>
                    <a:pt x="3827269" y="33447"/>
                  </a:lnTo>
                  <a:lnTo>
                    <a:pt x="3859079" y="59013"/>
                  </a:lnTo>
                  <a:lnTo>
                    <a:pt x="3884645" y="90824"/>
                  </a:lnTo>
                  <a:lnTo>
                    <a:pt x="3902928" y="127841"/>
                  </a:lnTo>
                  <a:lnTo>
                    <a:pt x="3916197" y="198221"/>
                  </a:lnTo>
                  <a:lnTo>
                    <a:pt x="3917856" y="247885"/>
                  </a:lnTo>
                  <a:lnTo>
                    <a:pt x="3918093" y="309467"/>
                  </a:lnTo>
                  <a:lnTo>
                    <a:pt x="3918093" y="317685"/>
                  </a:lnTo>
                  <a:lnTo>
                    <a:pt x="3917856" y="379267"/>
                  </a:lnTo>
                  <a:lnTo>
                    <a:pt x="3916197" y="428931"/>
                  </a:lnTo>
                  <a:lnTo>
                    <a:pt x="3911695" y="468378"/>
                  </a:lnTo>
                  <a:lnTo>
                    <a:pt x="3884645" y="536328"/>
                  </a:lnTo>
                  <a:lnTo>
                    <a:pt x="3859079" y="568139"/>
                  </a:lnTo>
                  <a:lnTo>
                    <a:pt x="3827269" y="593704"/>
                  </a:lnTo>
                  <a:lnTo>
                    <a:pt x="3790252" y="611987"/>
                  </a:lnTo>
                  <a:lnTo>
                    <a:pt x="3719871" y="625257"/>
                  </a:lnTo>
                  <a:lnTo>
                    <a:pt x="3670207" y="626915"/>
                  </a:lnTo>
                  <a:lnTo>
                    <a:pt x="3608625" y="627152"/>
                  </a:lnTo>
                  <a:lnTo>
                    <a:pt x="309467" y="627152"/>
                  </a:lnTo>
                  <a:lnTo>
                    <a:pt x="247885" y="626915"/>
                  </a:lnTo>
                  <a:lnTo>
                    <a:pt x="198221" y="625257"/>
                  </a:lnTo>
                  <a:lnTo>
                    <a:pt x="158774" y="620754"/>
                  </a:lnTo>
                  <a:lnTo>
                    <a:pt x="90824" y="593704"/>
                  </a:lnTo>
                  <a:lnTo>
                    <a:pt x="59013" y="568139"/>
                  </a:lnTo>
                  <a:lnTo>
                    <a:pt x="33447" y="536328"/>
                  </a:lnTo>
                  <a:lnTo>
                    <a:pt x="15165" y="499311"/>
                  </a:lnTo>
                  <a:lnTo>
                    <a:pt x="1895" y="428931"/>
                  </a:lnTo>
                  <a:lnTo>
                    <a:pt x="236" y="379267"/>
                  </a:lnTo>
                  <a:lnTo>
                    <a:pt x="0" y="317685"/>
                  </a:lnTo>
                  <a:lnTo>
                    <a:pt x="0" y="309467"/>
                  </a:lnTo>
                  <a:lnTo>
                    <a:pt x="236" y="247885"/>
                  </a:lnTo>
                  <a:lnTo>
                    <a:pt x="1895" y="198221"/>
                  </a:lnTo>
                  <a:lnTo>
                    <a:pt x="6397" y="158774"/>
                  </a:lnTo>
                  <a:lnTo>
                    <a:pt x="33447" y="90824"/>
                  </a:lnTo>
                  <a:lnTo>
                    <a:pt x="59013" y="59013"/>
                  </a:lnTo>
                  <a:lnTo>
                    <a:pt x="90824" y="33447"/>
                  </a:lnTo>
                  <a:lnTo>
                    <a:pt x="127841" y="15165"/>
                  </a:lnTo>
                  <a:lnTo>
                    <a:pt x="198221" y="1895"/>
                  </a:lnTo>
                  <a:lnTo>
                    <a:pt x="247885" y="236"/>
                  </a:lnTo>
                  <a:lnTo>
                    <a:pt x="309467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529296" y="5027419"/>
            <a:ext cx="5389880" cy="353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50" spc="215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15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50" dirty="0">
                <a:solidFill>
                  <a:srgbClr val="FFFFFF"/>
                </a:solidFill>
                <a:latin typeface="Calibri"/>
                <a:cs typeface="Calibri"/>
              </a:rPr>
              <a:t>batch</a:t>
            </a:r>
            <a:r>
              <a:rPr sz="215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dimension</a:t>
            </a:r>
            <a:r>
              <a:rPr sz="215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15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Calibri"/>
                <a:cs typeface="Calibri"/>
              </a:rPr>
              <a:t>rearrange</a:t>
            </a:r>
            <a:r>
              <a:rPr sz="215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15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50" spc="140" dirty="0">
                <a:solidFill>
                  <a:srgbClr val="FFFFFF"/>
                </a:solidFill>
                <a:latin typeface="Calibri"/>
                <a:cs typeface="Calibri"/>
              </a:rPr>
              <a:t>needed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171078" y="5584798"/>
            <a:ext cx="100965" cy="560070"/>
            <a:chOff x="16171078" y="5584798"/>
            <a:chExt cx="100965" cy="560070"/>
          </a:xfrm>
        </p:grpSpPr>
        <p:sp>
          <p:nvSpPr>
            <p:cNvPr id="20" name="object 20"/>
            <p:cNvSpPr/>
            <p:nvPr/>
          </p:nvSpPr>
          <p:spPr>
            <a:xfrm>
              <a:off x="16221338" y="5584798"/>
              <a:ext cx="0" cy="469900"/>
            </a:xfrm>
            <a:custGeom>
              <a:avLst/>
              <a:gdLst/>
              <a:ahLst/>
              <a:cxnLst/>
              <a:rect l="l" t="t" r="r" b="b"/>
              <a:pathLst>
                <a:path h="469900">
                  <a:moveTo>
                    <a:pt x="0" y="0"/>
                  </a:moveTo>
                  <a:lnTo>
                    <a:pt x="0" y="459017"/>
                  </a:lnTo>
                  <a:lnTo>
                    <a:pt x="0" y="46948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71078" y="604381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 rot="21540000">
            <a:off x="13364350" y="3173602"/>
            <a:ext cx="168552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95"/>
              </a:lnSpc>
            </a:pPr>
            <a:r>
              <a:rPr sz="3300" b="1" spc="-10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endParaRPr sz="33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032785" y="6235657"/>
            <a:ext cx="6680834" cy="1167130"/>
          </a:xfrm>
          <a:custGeom>
            <a:avLst/>
            <a:gdLst/>
            <a:ahLst/>
            <a:cxnLst/>
            <a:rect l="l" t="t" r="r" b="b"/>
            <a:pathLst>
              <a:path w="6680834" h="1167129">
                <a:moveTo>
                  <a:pt x="527677" y="0"/>
                </a:moveTo>
                <a:lnTo>
                  <a:pt x="6153120" y="0"/>
                </a:lnTo>
                <a:lnTo>
                  <a:pt x="6225525" y="119"/>
                </a:lnTo>
                <a:lnTo>
                  <a:pt x="6288467" y="957"/>
                </a:lnTo>
                <a:lnTo>
                  <a:pt x="6342807" y="3232"/>
                </a:lnTo>
                <a:lnTo>
                  <a:pt x="6389405" y="7661"/>
                </a:lnTo>
                <a:lnTo>
                  <a:pt x="6429120" y="14964"/>
                </a:lnTo>
                <a:lnTo>
                  <a:pt x="6505791" y="45173"/>
                </a:lnTo>
                <a:lnTo>
                  <a:pt x="6545086" y="70270"/>
                </a:lnTo>
                <a:lnTo>
                  <a:pt x="6580172" y="100624"/>
                </a:lnTo>
                <a:lnTo>
                  <a:pt x="6610527" y="135711"/>
                </a:lnTo>
                <a:lnTo>
                  <a:pt x="6635624" y="175006"/>
                </a:lnTo>
                <a:lnTo>
                  <a:pt x="6654939" y="217984"/>
                </a:lnTo>
                <a:lnTo>
                  <a:pt x="6673136" y="291393"/>
                </a:lnTo>
                <a:lnTo>
                  <a:pt x="6677565" y="337990"/>
                </a:lnTo>
                <a:lnTo>
                  <a:pt x="6679839" y="392330"/>
                </a:lnTo>
                <a:lnTo>
                  <a:pt x="6680677" y="455272"/>
                </a:lnTo>
                <a:lnTo>
                  <a:pt x="6680797" y="527677"/>
                </a:lnTo>
                <a:lnTo>
                  <a:pt x="6680797" y="639421"/>
                </a:lnTo>
                <a:lnTo>
                  <a:pt x="6680677" y="711826"/>
                </a:lnTo>
                <a:lnTo>
                  <a:pt x="6679839" y="774768"/>
                </a:lnTo>
                <a:lnTo>
                  <a:pt x="6677565" y="829108"/>
                </a:lnTo>
                <a:lnTo>
                  <a:pt x="6673136" y="875705"/>
                </a:lnTo>
                <a:lnTo>
                  <a:pt x="6665833" y="915421"/>
                </a:lnTo>
                <a:lnTo>
                  <a:pt x="6635624" y="992092"/>
                </a:lnTo>
                <a:lnTo>
                  <a:pt x="6610527" y="1031387"/>
                </a:lnTo>
                <a:lnTo>
                  <a:pt x="6580172" y="1066474"/>
                </a:lnTo>
                <a:lnTo>
                  <a:pt x="6545086" y="1096828"/>
                </a:lnTo>
                <a:lnTo>
                  <a:pt x="6505791" y="1121925"/>
                </a:lnTo>
                <a:lnTo>
                  <a:pt x="6462813" y="1141240"/>
                </a:lnTo>
                <a:lnTo>
                  <a:pt x="6389405" y="1159437"/>
                </a:lnTo>
                <a:lnTo>
                  <a:pt x="6342807" y="1163867"/>
                </a:lnTo>
                <a:lnTo>
                  <a:pt x="6288467" y="1166141"/>
                </a:lnTo>
                <a:lnTo>
                  <a:pt x="6225525" y="1166979"/>
                </a:lnTo>
                <a:lnTo>
                  <a:pt x="6153120" y="1167099"/>
                </a:lnTo>
                <a:lnTo>
                  <a:pt x="527677" y="1167099"/>
                </a:lnTo>
                <a:lnTo>
                  <a:pt x="455272" y="1166979"/>
                </a:lnTo>
                <a:lnTo>
                  <a:pt x="392330" y="1166141"/>
                </a:lnTo>
                <a:lnTo>
                  <a:pt x="337990" y="1163867"/>
                </a:lnTo>
                <a:lnTo>
                  <a:pt x="291393" y="1159437"/>
                </a:lnTo>
                <a:lnTo>
                  <a:pt x="251677" y="1152134"/>
                </a:lnTo>
                <a:lnTo>
                  <a:pt x="175006" y="1121925"/>
                </a:lnTo>
                <a:lnTo>
                  <a:pt x="135711" y="1096828"/>
                </a:lnTo>
                <a:lnTo>
                  <a:pt x="100624" y="1066474"/>
                </a:lnTo>
                <a:lnTo>
                  <a:pt x="70270" y="1031387"/>
                </a:lnTo>
                <a:lnTo>
                  <a:pt x="45173" y="992092"/>
                </a:lnTo>
                <a:lnTo>
                  <a:pt x="25858" y="949114"/>
                </a:lnTo>
                <a:lnTo>
                  <a:pt x="7661" y="875705"/>
                </a:lnTo>
                <a:lnTo>
                  <a:pt x="3232" y="829108"/>
                </a:lnTo>
                <a:lnTo>
                  <a:pt x="957" y="774768"/>
                </a:lnTo>
                <a:lnTo>
                  <a:pt x="119" y="711826"/>
                </a:lnTo>
                <a:lnTo>
                  <a:pt x="0" y="639421"/>
                </a:lnTo>
                <a:lnTo>
                  <a:pt x="0" y="527677"/>
                </a:lnTo>
                <a:lnTo>
                  <a:pt x="119" y="455272"/>
                </a:lnTo>
                <a:lnTo>
                  <a:pt x="957" y="392330"/>
                </a:lnTo>
                <a:lnTo>
                  <a:pt x="3232" y="337990"/>
                </a:lnTo>
                <a:lnTo>
                  <a:pt x="7661" y="291393"/>
                </a:lnTo>
                <a:lnTo>
                  <a:pt x="14964" y="251677"/>
                </a:lnTo>
                <a:lnTo>
                  <a:pt x="45173" y="175006"/>
                </a:lnTo>
                <a:lnTo>
                  <a:pt x="70270" y="135711"/>
                </a:lnTo>
                <a:lnTo>
                  <a:pt x="100624" y="100624"/>
                </a:lnTo>
                <a:lnTo>
                  <a:pt x="135711" y="70270"/>
                </a:lnTo>
                <a:lnTo>
                  <a:pt x="175006" y="45173"/>
                </a:lnTo>
                <a:lnTo>
                  <a:pt x="217984" y="25858"/>
                </a:lnTo>
                <a:lnTo>
                  <a:pt x="291393" y="7661"/>
                </a:lnTo>
                <a:lnTo>
                  <a:pt x="337990" y="3232"/>
                </a:lnTo>
                <a:lnTo>
                  <a:pt x="392330" y="957"/>
                </a:lnTo>
                <a:lnTo>
                  <a:pt x="455272" y="119"/>
                </a:lnTo>
                <a:lnTo>
                  <a:pt x="527677" y="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129654" y="6118364"/>
            <a:ext cx="6578600" cy="1818639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64,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64,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3]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64,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64]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  <a:p>
            <a:pPr marL="2668270">
              <a:lnSpc>
                <a:spcPct val="100000"/>
              </a:lnSpc>
              <a:spcBef>
                <a:spcPts val="1410"/>
              </a:spcBef>
            </a:pP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0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4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endParaRPr sz="3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95672" y="5092127"/>
            <a:ext cx="3657600" cy="16592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[0.92,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[0.25,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 rot="21420000">
            <a:off x="5316369" y="6644554"/>
            <a:ext cx="241347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sz="3300" b="1" spc="-95" dirty="0">
                <a:solidFill>
                  <a:srgbClr val="FFFFFF"/>
                </a:solidFill>
                <a:latin typeface="Arial"/>
                <a:cs typeface="Arial"/>
              </a:rPr>
              <a:t>torch.float32</a:t>
            </a:r>
            <a:endParaRPr sz="3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60000">
            <a:off x="7806050" y="2831497"/>
            <a:ext cx="4491266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45"/>
              </a:lnSpc>
            </a:pPr>
            <a:r>
              <a:rPr sz="3300" b="1" spc="-18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33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4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25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33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3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295" dirty="0">
                <a:solidFill>
                  <a:srgbClr val="FFFFFF"/>
                </a:solidFill>
                <a:latin typeface="Arial"/>
                <a:cs typeface="Arial"/>
              </a:rPr>
              <a:t>GPU?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307" y="4313955"/>
            <a:ext cx="2010483" cy="268064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280051" y="3679864"/>
            <a:ext cx="26879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10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33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90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3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20760000">
            <a:off x="7628492" y="3950143"/>
            <a:ext cx="2307331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550" spc="-65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1550" spc="-1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50" spc="-5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1550" spc="-1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50" spc="-6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 rot="20760000">
            <a:off x="7695763" y="4227537"/>
            <a:ext cx="2197907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550" spc="-60" dirty="0">
                <a:solidFill>
                  <a:srgbClr val="FFFFFF"/>
                </a:solidFill>
                <a:latin typeface="Courier New"/>
                <a:cs typeface="Courier New"/>
              </a:rPr>
              <a:t>[0.92,</a:t>
            </a:r>
            <a:r>
              <a:rPr sz="155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50" spc="-5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155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50" spc="-6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 rot="20760000">
            <a:off x="7761624" y="4491694"/>
            <a:ext cx="2197907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550" spc="-60" dirty="0">
                <a:solidFill>
                  <a:srgbClr val="FFFFFF"/>
                </a:solidFill>
                <a:latin typeface="Courier New"/>
                <a:cs typeface="Courier New"/>
              </a:rPr>
              <a:t>[0.25,</a:t>
            </a:r>
            <a:r>
              <a:rPr sz="1550" spc="-1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50" spc="-5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155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550" spc="-6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 rot="20760000">
            <a:off x="7822699" y="4994135"/>
            <a:ext cx="296226" cy="198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550" spc="-9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62053" y="4909833"/>
            <a:ext cx="368300" cy="368300"/>
          </a:xfrm>
          <a:custGeom>
            <a:avLst/>
            <a:gdLst/>
            <a:ahLst/>
            <a:cxnLst/>
            <a:rect l="l" t="t" r="r" b="b"/>
            <a:pathLst>
              <a:path w="368300" h="368300">
                <a:moveTo>
                  <a:pt x="0" y="368269"/>
                </a:moveTo>
                <a:lnTo>
                  <a:pt x="360865" y="7404"/>
                </a:lnTo>
                <a:lnTo>
                  <a:pt x="368269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87379" y="4846159"/>
            <a:ext cx="106680" cy="106680"/>
          </a:xfrm>
          <a:custGeom>
            <a:avLst/>
            <a:gdLst/>
            <a:ahLst/>
            <a:cxnLst/>
            <a:rect l="l" t="t" r="r" b="b"/>
            <a:pathLst>
              <a:path w="106679" h="106679">
                <a:moveTo>
                  <a:pt x="106617" y="0"/>
                </a:moveTo>
                <a:lnTo>
                  <a:pt x="0" y="35539"/>
                </a:lnTo>
                <a:lnTo>
                  <a:pt x="71078" y="106617"/>
                </a:lnTo>
                <a:lnTo>
                  <a:pt x="1066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180" dirty="0">
                <a:latin typeface="Century Gothic"/>
                <a:cs typeface="Century Gothic"/>
              </a:rPr>
              <a:t>Where</a:t>
            </a:r>
            <a:r>
              <a:rPr b="1" spc="-655" dirty="0">
                <a:latin typeface="Century Gothic"/>
                <a:cs typeface="Century Gothic"/>
              </a:rPr>
              <a:t> </a:t>
            </a:r>
            <a:r>
              <a:rPr b="1" spc="-540" dirty="0">
                <a:latin typeface="Century Gothic"/>
                <a:cs typeface="Century Gothic"/>
              </a:rPr>
              <a:t>can</a:t>
            </a:r>
            <a:r>
              <a:rPr b="1" spc="-650" dirty="0">
                <a:latin typeface="Century Gothic"/>
                <a:cs typeface="Century Gothic"/>
              </a:rPr>
              <a:t> </a:t>
            </a:r>
            <a:r>
              <a:rPr b="1" spc="-220" dirty="0">
                <a:latin typeface="Century Gothic"/>
                <a:cs typeface="Century Gothic"/>
              </a:rPr>
              <a:t>you</a:t>
            </a:r>
            <a:r>
              <a:rPr b="1" spc="-655" dirty="0">
                <a:latin typeface="Century Gothic"/>
                <a:cs typeface="Century Gothic"/>
              </a:rPr>
              <a:t> </a:t>
            </a:r>
            <a:r>
              <a:rPr b="1" spc="125" dirty="0">
                <a:latin typeface="Century Gothic"/>
                <a:cs typeface="Century Gothic"/>
              </a:rPr>
              <a:t>get</a:t>
            </a:r>
            <a:r>
              <a:rPr b="1" spc="-650" dirty="0">
                <a:latin typeface="Century Gothic"/>
                <a:cs typeface="Century Gothic"/>
              </a:rPr>
              <a:t> </a:t>
            </a:r>
            <a:r>
              <a:rPr b="1" spc="-160" dirty="0">
                <a:latin typeface="Century Gothic"/>
                <a:cs typeface="Century Gothic"/>
              </a:rPr>
              <a:t>help?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3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7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80" dirty="0">
                <a:solidFill>
                  <a:srgbClr val="FFFFFF"/>
                </a:solidFill>
                <a:latin typeface="Calibri"/>
                <a:cs typeface="Calibri"/>
              </a:rPr>
              <a:t>CMD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4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docstring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4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2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45861" y="5477712"/>
            <a:ext cx="1622425" cy="100965"/>
            <a:chOff x="13845861" y="5477712"/>
            <a:chExt cx="1622425" cy="100965"/>
          </a:xfrm>
        </p:grpSpPr>
        <p:sp>
          <p:nvSpPr>
            <p:cNvPr id="5" name="object 5"/>
            <p:cNvSpPr/>
            <p:nvPr/>
          </p:nvSpPr>
          <p:spPr>
            <a:xfrm>
              <a:off x="13845861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7532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106609" y="1399375"/>
            <a:ext cx="6204585" cy="3883660"/>
            <a:chOff x="8106609" y="1399375"/>
            <a:chExt cx="6204585" cy="3883660"/>
          </a:xfrm>
        </p:grpSpPr>
        <p:sp>
          <p:nvSpPr>
            <p:cNvPr id="8" name="object 8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4785" y="1399375"/>
              <a:ext cx="4305820" cy="388322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435287" y="5974987"/>
            <a:ext cx="11517630" cy="4804410"/>
            <a:chOff x="3435287" y="5974987"/>
            <a:chExt cx="11517630" cy="480441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“If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9" baseline="1133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80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78300" y="3847068"/>
            <a:ext cx="4436172" cy="33619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2" name="object 22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64" y="4869565"/>
            <a:ext cx="154362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45" dirty="0"/>
              <a:t>“What</a:t>
            </a:r>
            <a:r>
              <a:rPr spc="-490" dirty="0"/>
              <a:t> </a:t>
            </a:r>
            <a:r>
              <a:rPr spc="355" dirty="0"/>
              <a:t>is</a:t>
            </a:r>
            <a:r>
              <a:rPr spc="-490" dirty="0"/>
              <a:t> </a:t>
            </a:r>
            <a:r>
              <a:rPr spc="720" dirty="0"/>
              <a:t>a</a:t>
            </a:r>
            <a:r>
              <a:rPr spc="-490" dirty="0"/>
              <a:t> </a:t>
            </a:r>
            <a:r>
              <a:rPr spc="705" dirty="0"/>
              <a:t>custom</a:t>
            </a:r>
            <a:r>
              <a:rPr spc="-490" dirty="0"/>
              <a:t> </a:t>
            </a:r>
            <a:r>
              <a:rPr spc="540" dirty="0"/>
              <a:t>dataset?”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3111" y="7830787"/>
            <a:ext cx="14935200" cy="1605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“I’ve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Calibri"/>
                <a:cs typeface="Calibri"/>
              </a:rPr>
              <a:t>got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85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Calibri"/>
                <a:cs typeface="Calibri"/>
              </a:rPr>
              <a:t>dataset,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3450" spc="11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3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Calibri"/>
                <a:cs typeface="Calibri"/>
              </a:rPr>
              <a:t>it?”</a:t>
            </a:r>
            <a:endParaRPr sz="345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spcBef>
                <a:spcPts val="4145"/>
              </a:spcBef>
            </a:pPr>
            <a:r>
              <a:rPr sz="3450" spc="90" dirty="0">
                <a:solidFill>
                  <a:srgbClr val="FFFFFF"/>
                </a:solidFill>
                <a:latin typeface="Calibri"/>
                <a:cs typeface="Calibri"/>
              </a:rPr>
              <a:t>Yes.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70646" y="1974967"/>
            <a:ext cx="666242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“Is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90" dirty="0">
                <a:solidFill>
                  <a:srgbClr val="16E7CF"/>
                </a:solidFill>
                <a:latin typeface="Calibri"/>
                <a:cs typeface="Calibri"/>
              </a:rPr>
              <a:t>a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10" dirty="0">
                <a:solidFill>
                  <a:srgbClr val="16E7CF"/>
                </a:solidFill>
                <a:latin typeface="Calibri"/>
                <a:cs typeface="Calibri"/>
              </a:rPr>
              <a:t>photo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70" dirty="0">
                <a:solidFill>
                  <a:srgbClr val="16E7CF"/>
                </a:solidFill>
                <a:latin typeface="Calibri"/>
                <a:cs typeface="Calibri"/>
              </a:rPr>
              <a:t>pizza,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16E7CF"/>
                </a:solidFill>
                <a:latin typeface="Calibri"/>
                <a:cs typeface="Calibri"/>
              </a:rPr>
              <a:t>steak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or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05" dirty="0">
                <a:solidFill>
                  <a:srgbClr val="16E7CF"/>
                </a:solidFill>
                <a:latin typeface="Calibri"/>
                <a:cs typeface="Calibri"/>
              </a:rPr>
              <a:t>sushi?”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9795" y="-3868"/>
            <a:ext cx="138290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05" dirty="0"/>
              <a:t>P</a:t>
            </a:r>
            <a:r>
              <a:rPr spc="620" dirty="0"/>
              <a:t>y</a:t>
            </a:r>
            <a:r>
              <a:rPr spc="-55" dirty="0"/>
              <a:t>T</a:t>
            </a:r>
            <a:r>
              <a:rPr spc="615" dirty="0"/>
              <a:t>o</a:t>
            </a:r>
            <a:r>
              <a:rPr spc="465" dirty="0"/>
              <a:t>r</a:t>
            </a:r>
            <a:r>
              <a:rPr spc="635" dirty="0"/>
              <a:t>c</a:t>
            </a:r>
            <a:r>
              <a:rPr spc="780" dirty="0"/>
              <a:t>h</a:t>
            </a:r>
            <a:r>
              <a:rPr spc="-495" dirty="0"/>
              <a:t> </a:t>
            </a:r>
            <a:r>
              <a:rPr spc="595" dirty="0"/>
              <a:t>Domain</a:t>
            </a:r>
            <a:r>
              <a:rPr spc="-500" dirty="0"/>
              <a:t> </a:t>
            </a:r>
            <a:r>
              <a:rPr spc="400" dirty="0"/>
              <a:t>Libraries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7565" y="2197967"/>
            <a:ext cx="5727574" cy="12041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24360" y="3492738"/>
            <a:ext cx="6135938" cy="161251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252527" y="1650771"/>
            <a:ext cx="68700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14" dirty="0">
                <a:solidFill>
                  <a:srgbClr val="16E7CF"/>
                </a:solidFill>
                <a:latin typeface="Calibri"/>
                <a:cs typeface="Calibri"/>
              </a:rPr>
              <a:t>“Are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15" dirty="0">
                <a:solidFill>
                  <a:srgbClr val="16E7CF"/>
                </a:solidFill>
                <a:latin typeface="Calibri"/>
                <a:cs typeface="Calibri"/>
              </a:rPr>
              <a:t>these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reviews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5" dirty="0">
                <a:solidFill>
                  <a:srgbClr val="16E7CF"/>
                </a:solidFill>
                <a:latin typeface="Calibri"/>
                <a:cs typeface="Calibri"/>
              </a:rPr>
              <a:t>positive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or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5" dirty="0">
                <a:solidFill>
                  <a:srgbClr val="16E7CF"/>
                </a:solidFill>
                <a:latin typeface="Calibri"/>
                <a:cs typeface="Calibri"/>
              </a:rPr>
              <a:t>negative?”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71849" y="2665558"/>
            <a:ext cx="1256506" cy="2513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9752" y="4164510"/>
            <a:ext cx="1256506" cy="25130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933835" y="5230279"/>
            <a:ext cx="7308215" cy="1231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algn="ctr">
              <a:lnSpc>
                <a:spcPct val="100000"/>
              </a:lnSpc>
              <a:spcBef>
                <a:spcPts val="9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TorchText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sz="2850" spc="175" dirty="0">
                <a:solidFill>
                  <a:srgbClr val="16E7CF"/>
                </a:solidFill>
                <a:latin typeface="Calibri"/>
                <a:cs typeface="Calibri"/>
              </a:rPr>
              <a:t>“How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54" dirty="0">
                <a:solidFill>
                  <a:srgbClr val="16E7CF"/>
                </a:solidFill>
                <a:latin typeface="Calibri"/>
                <a:cs typeface="Calibri"/>
              </a:rPr>
              <a:t>do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15" dirty="0">
                <a:solidFill>
                  <a:srgbClr val="16E7CF"/>
                </a:solidFill>
                <a:latin typeface="Calibri"/>
                <a:cs typeface="Calibri"/>
              </a:rPr>
              <a:t>we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40" dirty="0">
                <a:solidFill>
                  <a:srgbClr val="16E7CF"/>
                </a:solidFill>
                <a:latin typeface="Calibri"/>
                <a:cs typeface="Calibri"/>
              </a:rPr>
              <a:t>recommend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05" dirty="0">
                <a:solidFill>
                  <a:srgbClr val="16E7CF"/>
                </a:solidFill>
                <a:latin typeface="Calibri"/>
                <a:cs typeface="Calibri"/>
              </a:rPr>
              <a:t>similar</a:t>
            </a:r>
            <a:r>
              <a:rPr sz="2850" spc="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75" dirty="0">
                <a:solidFill>
                  <a:srgbClr val="16E7CF"/>
                </a:solidFill>
                <a:latin typeface="Calibri"/>
                <a:cs typeface="Calibri"/>
              </a:rPr>
              <a:t>products?”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15027" y="6546873"/>
            <a:ext cx="5156299" cy="350467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3561776" y="10105514"/>
            <a:ext cx="2063114" cy="748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330">
              <a:lnSpc>
                <a:spcPts val="3895"/>
              </a:lnSpc>
              <a:spcBef>
                <a:spcPts val="95"/>
              </a:spcBef>
            </a:pPr>
            <a:r>
              <a:rPr sz="3300" spc="245" dirty="0">
                <a:solidFill>
                  <a:srgbClr val="FFFFFF"/>
                </a:solidFill>
                <a:latin typeface="Calibri"/>
                <a:cs typeface="Calibri"/>
              </a:rPr>
              <a:t>TorchRec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ts val="1795"/>
              </a:lnSpc>
            </a:pPr>
            <a:r>
              <a:rPr sz="15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5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50" u="sng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movielens.org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25707" y="10112356"/>
            <a:ext cx="23114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TorchAudio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26469" y="4742381"/>
            <a:ext cx="3963035" cy="140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spc="204" dirty="0">
                <a:solidFill>
                  <a:srgbClr val="FFFFFF"/>
                </a:solidFill>
                <a:latin typeface="Calibri"/>
                <a:cs typeface="Calibri"/>
              </a:rPr>
              <a:t>TorchVision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454"/>
              </a:spcBef>
            </a:pPr>
            <a:r>
              <a:rPr sz="2850" spc="165" dirty="0">
                <a:solidFill>
                  <a:srgbClr val="16E7CF"/>
                </a:solidFill>
                <a:latin typeface="Calibri"/>
                <a:cs typeface="Calibri"/>
              </a:rPr>
              <a:t>“What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54" dirty="0">
                <a:solidFill>
                  <a:srgbClr val="16E7CF"/>
                </a:solidFill>
                <a:latin typeface="Calibri"/>
                <a:cs typeface="Calibri"/>
              </a:rPr>
              <a:t>song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95" dirty="0">
                <a:solidFill>
                  <a:srgbClr val="16E7CF"/>
                </a:solidFill>
                <a:latin typeface="Calibri"/>
                <a:cs typeface="Calibri"/>
              </a:rPr>
              <a:t>is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40" dirty="0">
                <a:solidFill>
                  <a:srgbClr val="16E7CF"/>
                </a:solidFill>
                <a:latin typeface="Calibri"/>
                <a:cs typeface="Calibri"/>
              </a:rPr>
              <a:t>playing?”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41761" y="6334885"/>
            <a:ext cx="2491223" cy="358857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 rot="21540000">
            <a:off x="557161" y="8671786"/>
            <a:ext cx="242205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0" baseline="3401" dirty="0">
                <a:solidFill>
                  <a:srgbClr val="FFFFFF"/>
                </a:solidFill>
                <a:latin typeface="Arial"/>
                <a:cs typeface="Arial"/>
              </a:rPr>
              <a:t>domain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 rot="21540000">
            <a:off x="284743" y="9031769"/>
            <a:ext cx="299027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libraries </a:t>
            </a:r>
            <a:r>
              <a:rPr sz="3675" b="1" spc="-82" baseline="3401" dirty="0">
                <a:solidFill>
                  <a:srgbClr val="FFFFFF"/>
                </a:solidFill>
                <a:latin typeface="Arial"/>
                <a:cs typeface="Arial"/>
              </a:rPr>
              <a:t>contain</a:t>
            </a:r>
            <a:r>
              <a:rPr sz="3675" b="1" spc="-10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5668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21540000">
            <a:off x="282413" y="9389791"/>
            <a:ext cx="301742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3675" b="1" spc="-52" baseline="-3401" dirty="0">
                <a:solidFill>
                  <a:srgbClr val="FFFFFF"/>
                </a:solidFill>
                <a:latin typeface="Arial"/>
                <a:cs typeface="Arial"/>
              </a:rPr>
              <a:t>loading</a:t>
            </a:r>
            <a:r>
              <a:rPr sz="3675" b="1" spc="-17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3401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21540000">
            <a:off x="299918" y="9747670"/>
            <a:ext cx="300542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3675" b="1" spc="-30" baseline="-3401" dirty="0">
                <a:solidFill>
                  <a:srgbClr val="FFFFFF"/>
                </a:solidFill>
                <a:latin typeface="Arial"/>
                <a:cs typeface="Arial"/>
              </a:rPr>
              <a:t>different</a:t>
            </a:r>
            <a:r>
              <a:rPr sz="3675" b="1" spc="-165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22" baseline="2267" dirty="0">
                <a:solidFill>
                  <a:srgbClr val="FFFFFF"/>
                </a:solidFill>
                <a:latin typeface="Arial"/>
                <a:cs typeface="Arial"/>
              </a:rPr>
              <a:t>sources</a:t>
            </a:r>
            <a:endParaRPr sz="3675" baseline="22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657985">
              <a:lnSpc>
                <a:spcPct val="100000"/>
              </a:lnSpc>
              <a:spcBef>
                <a:spcPts val="130"/>
              </a:spcBef>
            </a:pPr>
            <a:r>
              <a:rPr spc="705" dirty="0"/>
              <a:t>P</a:t>
            </a:r>
            <a:r>
              <a:rPr spc="620" dirty="0"/>
              <a:t>y</a:t>
            </a:r>
            <a:r>
              <a:rPr spc="-55" dirty="0"/>
              <a:t>T</a:t>
            </a:r>
            <a:r>
              <a:rPr spc="615" dirty="0"/>
              <a:t>o</a:t>
            </a:r>
            <a:r>
              <a:rPr spc="465" dirty="0"/>
              <a:t>r</a:t>
            </a:r>
            <a:r>
              <a:rPr spc="635" dirty="0"/>
              <a:t>c</a:t>
            </a:r>
            <a:r>
              <a:rPr spc="780" dirty="0"/>
              <a:t>h</a:t>
            </a:r>
            <a:r>
              <a:rPr spc="-495" dirty="0"/>
              <a:t> </a:t>
            </a:r>
            <a:r>
              <a:rPr spc="595" dirty="0"/>
              <a:t>Domain</a:t>
            </a:r>
            <a:r>
              <a:rPr spc="-500" dirty="0"/>
              <a:t> </a:t>
            </a:r>
            <a:r>
              <a:rPr spc="400" dirty="0"/>
              <a:t>Libraries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2987" y="2753842"/>
          <a:ext cx="16927830" cy="57950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5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83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5835"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3450" b="1" dirty="0">
                          <a:latin typeface="Century Gothic"/>
                          <a:cs typeface="Century Gothic"/>
                        </a:rPr>
                        <a:t>Problem</a:t>
                      </a:r>
                      <a:r>
                        <a:rPr sz="3450" b="1" spc="-22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Space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19748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1555"/>
                        </a:spcBef>
                      </a:pPr>
                      <a:r>
                        <a:rPr sz="3450" b="1" spc="55" dirty="0">
                          <a:latin typeface="Century Gothic"/>
                          <a:cs typeface="Century Gothic"/>
                        </a:rPr>
                        <a:t>Pre-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built</a:t>
                      </a:r>
                      <a:r>
                        <a:rPr sz="3450" b="1" spc="-1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65" dirty="0">
                          <a:latin typeface="Century Gothic"/>
                          <a:cs typeface="Century Gothic"/>
                        </a:rPr>
                        <a:t>Datasets</a:t>
                      </a:r>
                      <a:r>
                        <a:rPr sz="3450" b="1" spc="-160" dirty="0">
                          <a:latin typeface="Century Gothic"/>
                          <a:cs typeface="Century Gothic"/>
                        </a:rPr>
                        <a:t> and </a:t>
                      </a:r>
                      <a:r>
                        <a:rPr sz="3450" b="1" spc="45" dirty="0">
                          <a:latin typeface="Century Gothic"/>
                          <a:cs typeface="Century Gothic"/>
                        </a:rPr>
                        <a:t>Fuctions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1974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5835"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sz="2450" spc="110" dirty="0">
                          <a:latin typeface="Calibri"/>
                          <a:cs typeface="Calibri"/>
                        </a:rPr>
                        <a:t>Vision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8765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torchvision.datasets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29337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835"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sz="2450" spc="140" dirty="0">
                          <a:latin typeface="Calibri"/>
                          <a:cs typeface="Calibri"/>
                        </a:rPr>
                        <a:t>Text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87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torchtext.datasets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29337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5835"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sz="2450" spc="155" dirty="0">
                          <a:latin typeface="Calibri"/>
                          <a:cs typeface="Calibri"/>
                        </a:rPr>
                        <a:t>Audio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8765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torchaudio.datasets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29337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5835"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sz="2450" spc="175" dirty="0">
                          <a:latin typeface="Calibri"/>
                          <a:cs typeface="Calibri"/>
                        </a:rPr>
                        <a:t>Recommendation</a:t>
                      </a:r>
                      <a:r>
                        <a:rPr sz="245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5" dirty="0">
                          <a:latin typeface="Calibri"/>
                          <a:cs typeface="Calibri"/>
                        </a:rPr>
                        <a:t>system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876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torchrec.datasets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29337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65835"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265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Bonus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8765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64515" algn="ctr">
                        <a:lnSpc>
                          <a:spcPct val="100000"/>
                        </a:lnSpc>
                        <a:spcBef>
                          <a:spcPts val="2310"/>
                        </a:spcBef>
                      </a:pPr>
                      <a:r>
                        <a:rPr sz="2300" u="sng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ourier New"/>
                          <a:cs typeface="Courier New"/>
                        </a:rPr>
                        <a:t>TorchData</a:t>
                      </a:r>
                      <a:r>
                        <a:rPr sz="2300" spc="-10" dirty="0">
                          <a:latin typeface="Courier New"/>
                          <a:cs typeface="Courier New"/>
                        </a:rPr>
                        <a:t>*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29337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704638" y="8665033"/>
            <a:ext cx="161340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*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TorchData</a:t>
            </a:r>
            <a:r>
              <a:rPr sz="2450" spc="-9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contains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currently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15" dirty="0">
                <a:solidFill>
                  <a:srgbClr val="FFFFFF"/>
                </a:solidFill>
                <a:latin typeface="Calibri"/>
                <a:cs typeface="Calibri"/>
              </a:rPr>
              <a:t>beta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April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Calibri"/>
                <a:cs typeface="Calibri"/>
              </a:rPr>
              <a:t>2022.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15719" y="3793594"/>
            <a:ext cx="628253" cy="6282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3861585"/>
            <a:ext cx="509591" cy="509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64894" y="3747672"/>
            <a:ext cx="3239781" cy="323978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6800983"/>
            <a:ext cx="509591" cy="5095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715719" y="6773209"/>
            <a:ext cx="628253" cy="62825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15719" y="5283401"/>
            <a:ext cx="628253" cy="62825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22224" y="5351392"/>
            <a:ext cx="509591" cy="50959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4749656" y="5555928"/>
            <a:ext cx="552450" cy="100965"/>
            <a:chOff x="14749656" y="5555928"/>
            <a:chExt cx="552450" cy="100965"/>
          </a:xfrm>
        </p:grpSpPr>
        <p:sp>
          <p:nvSpPr>
            <p:cNvPr id="10" name="object 10"/>
            <p:cNvSpPr/>
            <p:nvPr/>
          </p:nvSpPr>
          <p:spPr>
            <a:xfrm>
              <a:off x="14749656" y="5606188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80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01223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4790763" y="4986363"/>
            <a:ext cx="459740" cy="459740"/>
            <a:chOff x="14790763" y="4986363"/>
            <a:chExt cx="459740" cy="459740"/>
          </a:xfrm>
        </p:grpSpPr>
        <p:sp>
          <p:nvSpPr>
            <p:cNvPr id="13" name="object 13"/>
            <p:cNvSpPr/>
            <p:nvPr/>
          </p:nvSpPr>
          <p:spPr>
            <a:xfrm>
              <a:off x="14801234" y="5050038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143538" y="498636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4" y="0"/>
                  </a:moveTo>
                  <a:lnTo>
                    <a:pt x="0" y="35539"/>
                  </a:lnTo>
                  <a:lnTo>
                    <a:pt x="71076" y="106618"/>
                  </a:lnTo>
                  <a:lnTo>
                    <a:pt x="106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4797058" y="5755538"/>
            <a:ext cx="459740" cy="459740"/>
            <a:chOff x="14797058" y="5755538"/>
            <a:chExt cx="459740" cy="459740"/>
          </a:xfrm>
        </p:grpSpPr>
        <p:sp>
          <p:nvSpPr>
            <p:cNvPr id="16" name="object 16"/>
            <p:cNvSpPr/>
            <p:nvPr/>
          </p:nvSpPr>
          <p:spPr>
            <a:xfrm>
              <a:off x="14807528" y="5766009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149832" y="610831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9"/>
                  </a:lnTo>
                  <a:lnTo>
                    <a:pt x="106614" y="106618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898136" y="5555928"/>
            <a:ext cx="706120" cy="100965"/>
            <a:chOff x="9898136" y="5555928"/>
            <a:chExt cx="706120" cy="100965"/>
          </a:xfrm>
        </p:grpSpPr>
        <p:sp>
          <p:nvSpPr>
            <p:cNvPr id="19" name="object 19"/>
            <p:cNvSpPr/>
            <p:nvPr/>
          </p:nvSpPr>
          <p:spPr>
            <a:xfrm>
              <a:off x="9898136" y="5606188"/>
              <a:ext cx="615950" cy="0"/>
            </a:xfrm>
            <a:custGeom>
              <a:avLst/>
              <a:gdLst/>
              <a:ahLst/>
              <a:cxnLst/>
              <a:rect l="l" t="t" r="r" b="b"/>
              <a:pathLst>
                <a:path w="615950">
                  <a:moveTo>
                    <a:pt x="0" y="0"/>
                  </a:moveTo>
                  <a:lnTo>
                    <a:pt x="605263" y="0"/>
                  </a:lnTo>
                  <a:lnTo>
                    <a:pt x="6157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03397" y="5555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01065" y="5517048"/>
            <a:ext cx="552450" cy="100965"/>
            <a:chOff x="4801065" y="5517048"/>
            <a:chExt cx="552450" cy="100965"/>
          </a:xfrm>
        </p:grpSpPr>
        <p:sp>
          <p:nvSpPr>
            <p:cNvPr id="22" name="object 22"/>
            <p:cNvSpPr/>
            <p:nvPr/>
          </p:nvSpPr>
          <p:spPr>
            <a:xfrm>
              <a:off x="4801065" y="5567309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79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252632" y="551704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842176" y="4937012"/>
            <a:ext cx="459740" cy="459740"/>
            <a:chOff x="4842176" y="4937012"/>
            <a:chExt cx="459740" cy="459740"/>
          </a:xfrm>
        </p:grpSpPr>
        <p:sp>
          <p:nvSpPr>
            <p:cNvPr id="25" name="object 25"/>
            <p:cNvSpPr/>
            <p:nvPr/>
          </p:nvSpPr>
          <p:spPr>
            <a:xfrm>
              <a:off x="4852647" y="4947483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194953" y="528979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48467" y="5727131"/>
            <a:ext cx="459740" cy="459740"/>
            <a:chOff x="4848467" y="5727131"/>
            <a:chExt cx="459740" cy="459740"/>
          </a:xfrm>
        </p:grpSpPr>
        <p:sp>
          <p:nvSpPr>
            <p:cNvPr id="28" name="object 28"/>
            <p:cNvSpPr/>
            <p:nvPr/>
          </p:nvSpPr>
          <p:spPr>
            <a:xfrm>
              <a:off x="4858938" y="5790805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5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201244" y="572713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35598" y="3477896"/>
            <a:ext cx="1592472" cy="119435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35598" y="6457511"/>
            <a:ext cx="1592472" cy="119435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631222" y="4967702"/>
            <a:ext cx="1592472" cy="118813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2684706" y="8039566"/>
            <a:ext cx="14947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67820" y="3627096"/>
            <a:ext cx="3869346" cy="3869346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6704220" y="8039566"/>
            <a:ext cx="1997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862112" y="8039566"/>
            <a:ext cx="33851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317" rIns="0" bIns="0" rtlCol="0">
            <a:spAutoFit/>
          </a:bodyPr>
          <a:lstStyle/>
          <a:p>
            <a:pPr marL="1393190">
              <a:lnSpc>
                <a:spcPct val="100000"/>
              </a:lnSpc>
              <a:spcBef>
                <a:spcPts val="130"/>
              </a:spcBef>
            </a:pPr>
            <a:r>
              <a:rPr spc="675" dirty="0"/>
              <a:t>What</a:t>
            </a:r>
            <a:r>
              <a:rPr spc="-495" dirty="0"/>
              <a:t> </a:t>
            </a:r>
            <a:r>
              <a:rPr spc="340" dirty="0"/>
              <a:t>we’re</a:t>
            </a:r>
            <a:r>
              <a:rPr spc="-490" dirty="0"/>
              <a:t> </a:t>
            </a:r>
            <a:r>
              <a:rPr spc="730" dirty="0"/>
              <a:t>going</a:t>
            </a:r>
            <a:r>
              <a:rPr spc="-490" dirty="0"/>
              <a:t> </a:t>
            </a:r>
            <a:r>
              <a:rPr spc="680" dirty="0"/>
              <a:t>to</a:t>
            </a:r>
            <a:r>
              <a:rPr spc="-490" dirty="0"/>
              <a:t> </a:t>
            </a:r>
            <a:r>
              <a:rPr spc="335" dirty="0"/>
              <a:t>build</a:t>
            </a:r>
          </a:p>
        </p:txBody>
      </p:sp>
      <p:sp>
        <p:nvSpPr>
          <p:cNvPr id="38" name="object 38"/>
          <p:cNvSpPr/>
          <p:nvPr/>
        </p:nvSpPr>
        <p:spPr>
          <a:xfrm>
            <a:off x="2226369" y="3175015"/>
            <a:ext cx="2342515" cy="5525770"/>
          </a:xfrm>
          <a:custGeom>
            <a:avLst/>
            <a:gdLst/>
            <a:ahLst/>
            <a:cxnLst/>
            <a:rect l="l" t="t" r="r" b="b"/>
            <a:pathLst>
              <a:path w="2342515" h="5525770">
                <a:moveTo>
                  <a:pt x="813181" y="0"/>
                </a:moveTo>
                <a:lnTo>
                  <a:pt x="1529294" y="0"/>
                </a:lnTo>
                <a:lnTo>
                  <a:pt x="1598067" y="39"/>
                </a:lnTo>
                <a:lnTo>
                  <a:pt x="1661398" y="318"/>
                </a:lnTo>
                <a:lnTo>
                  <a:pt x="1719576" y="1075"/>
                </a:lnTo>
                <a:lnTo>
                  <a:pt x="1772885" y="2550"/>
                </a:lnTo>
                <a:lnTo>
                  <a:pt x="1821613" y="4981"/>
                </a:lnTo>
                <a:lnTo>
                  <a:pt x="1866045" y="8607"/>
                </a:lnTo>
                <a:lnTo>
                  <a:pt x="1906469" y="13668"/>
                </a:lnTo>
                <a:lnTo>
                  <a:pt x="1976434" y="29050"/>
                </a:lnTo>
                <a:lnTo>
                  <a:pt x="2051294" y="58663"/>
                </a:lnTo>
                <a:lnTo>
                  <a:pt x="2093636" y="81557"/>
                </a:lnTo>
                <a:lnTo>
                  <a:pt x="2133336" y="108291"/>
                </a:lnTo>
                <a:lnTo>
                  <a:pt x="2170154" y="138625"/>
                </a:lnTo>
                <a:lnTo>
                  <a:pt x="2203850" y="172321"/>
                </a:lnTo>
                <a:lnTo>
                  <a:pt x="2234184" y="209139"/>
                </a:lnTo>
                <a:lnTo>
                  <a:pt x="2260918" y="248838"/>
                </a:lnTo>
                <a:lnTo>
                  <a:pt x="2283812" y="291181"/>
                </a:lnTo>
                <a:lnTo>
                  <a:pt x="2302626" y="335926"/>
                </a:lnTo>
                <a:lnTo>
                  <a:pt x="2322073" y="399305"/>
                </a:lnTo>
                <a:lnTo>
                  <a:pt x="2333868" y="476430"/>
                </a:lnTo>
                <a:lnTo>
                  <a:pt x="2337495" y="520862"/>
                </a:lnTo>
                <a:lnTo>
                  <a:pt x="2339925" y="569590"/>
                </a:lnTo>
                <a:lnTo>
                  <a:pt x="2341400" y="622899"/>
                </a:lnTo>
                <a:lnTo>
                  <a:pt x="2342157" y="681077"/>
                </a:lnTo>
                <a:lnTo>
                  <a:pt x="2342436" y="744409"/>
                </a:lnTo>
                <a:lnTo>
                  <a:pt x="2342476" y="813181"/>
                </a:lnTo>
                <a:lnTo>
                  <a:pt x="2342476" y="4712514"/>
                </a:lnTo>
                <a:lnTo>
                  <a:pt x="2342436" y="4781286"/>
                </a:lnTo>
                <a:lnTo>
                  <a:pt x="2342157" y="4844618"/>
                </a:lnTo>
                <a:lnTo>
                  <a:pt x="2341400" y="4902796"/>
                </a:lnTo>
                <a:lnTo>
                  <a:pt x="2339925" y="4956105"/>
                </a:lnTo>
                <a:lnTo>
                  <a:pt x="2337495" y="5004833"/>
                </a:lnTo>
                <a:lnTo>
                  <a:pt x="2333868" y="5049265"/>
                </a:lnTo>
                <a:lnTo>
                  <a:pt x="2328807" y="5089689"/>
                </a:lnTo>
                <a:lnTo>
                  <a:pt x="2313425" y="5159654"/>
                </a:lnTo>
                <a:lnTo>
                  <a:pt x="2283812" y="5234515"/>
                </a:lnTo>
                <a:lnTo>
                  <a:pt x="2260918" y="5276857"/>
                </a:lnTo>
                <a:lnTo>
                  <a:pt x="2234184" y="5316557"/>
                </a:lnTo>
                <a:lnTo>
                  <a:pt x="2203850" y="5353374"/>
                </a:lnTo>
                <a:lnTo>
                  <a:pt x="2170154" y="5387070"/>
                </a:lnTo>
                <a:lnTo>
                  <a:pt x="2133336" y="5417405"/>
                </a:lnTo>
                <a:lnTo>
                  <a:pt x="2093636" y="5444139"/>
                </a:lnTo>
                <a:lnTo>
                  <a:pt x="2051294" y="5467032"/>
                </a:lnTo>
                <a:lnTo>
                  <a:pt x="2006549" y="5485846"/>
                </a:lnTo>
                <a:lnTo>
                  <a:pt x="1943170" y="5505292"/>
                </a:lnTo>
                <a:lnTo>
                  <a:pt x="1866045" y="5517088"/>
                </a:lnTo>
                <a:lnTo>
                  <a:pt x="1821613" y="5520714"/>
                </a:lnTo>
                <a:lnTo>
                  <a:pt x="1772885" y="5523145"/>
                </a:lnTo>
                <a:lnTo>
                  <a:pt x="1719576" y="5524619"/>
                </a:lnTo>
                <a:lnTo>
                  <a:pt x="1661398" y="5525376"/>
                </a:lnTo>
                <a:lnTo>
                  <a:pt x="1598067" y="5525655"/>
                </a:lnTo>
                <a:lnTo>
                  <a:pt x="1529294" y="5525695"/>
                </a:lnTo>
                <a:lnTo>
                  <a:pt x="813181" y="5525695"/>
                </a:lnTo>
                <a:lnTo>
                  <a:pt x="744409" y="5525655"/>
                </a:lnTo>
                <a:lnTo>
                  <a:pt x="681077" y="5525376"/>
                </a:lnTo>
                <a:lnTo>
                  <a:pt x="622899" y="5524619"/>
                </a:lnTo>
                <a:lnTo>
                  <a:pt x="569590" y="5523145"/>
                </a:lnTo>
                <a:lnTo>
                  <a:pt x="520862" y="5520714"/>
                </a:lnTo>
                <a:lnTo>
                  <a:pt x="476430" y="5517088"/>
                </a:lnTo>
                <a:lnTo>
                  <a:pt x="436006" y="5512027"/>
                </a:lnTo>
                <a:lnTo>
                  <a:pt x="366041" y="5496645"/>
                </a:lnTo>
                <a:lnTo>
                  <a:pt x="291181" y="5467032"/>
                </a:lnTo>
                <a:lnTo>
                  <a:pt x="248838" y="5444139"/>
                </a:lnTo>
                <a:lnTo>
                  <a:pt x="209139" y="5417405"/>
                </a:lnTo>
                <a:lnTo>
                  <a:pt x="172321" y="5387070"/>
                </a:lnTo>
                <a:lnTo>
                  <a:pt x="138625" y="5353374"/>
                </a:lnTo>
                <a:lnTo>
                  <a:pt x="108291" y="5316557"/>
                </a:lnTo>
                <a:lnTo>
                  <a:pt x="81557" y="5276857"/>
                </a:lnTo>
                <a:lnTo>
                  <a:pt x="58663" y="5234515"/>
                </a:lnTo>
                <a:lnTo>
                  <a:pt x="39849" y="5189769"/>
                </a:lnTo>
                <a:lnTo>
                  <a:pt x="20402" y="5126390"/>
                </a:lnTo>
                <a:lnTo>
                  <a:pt x="8607" y="5049265"/>
                </a:lnTo>
                <a:lnTo>
                  <a:pt x="4981" y="5004833"/>
                </a:lnTo>
                <a:lnTo>
                  <a:pt x="2550" y="4956105"/>
                </a:lnTo>
                <a:lnTo>
                  <a:pt x="1075" y="4902796"/>
                </a:lnTo>
                <a:lnTo>
                  <a:pt x="318" y="4844618"/>
                </a:lnTo>
                <a:lnTo>
                  <a:pt x="39" y="4781286"/>
                </a:lnTo>
                <a:lnTo>
                  <a:pt x="0" y="4712514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00A2F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800234" y="2332617"/>
            <a:ext cx="4121150" cy="719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50" spc="23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55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50" spc="-20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endParaRPr sz="45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 rot="21540000">
            <a:off x="976458" y="9058287"/>
            <a:ext cx="371094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35"/>
              </a:lnSpc>
            </a:pP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2" baseline="2267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3675" b="1" spc="-120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45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112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5668" dirty="0">
                <a:solidFill>
                  <a:srgbClr val="FFFFFF"/>
                </a:solidFill>
                <a:latin typeface="Arial"/>
                <a:cs typeface="Arial"/>
              </a:rPr>
              <a:t>write</a:t>
            </a:r>
            <a:r>
              <a:rPr sz="3675" b="1" spc="-120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94" baseline="6802" dirty="0">
                <a:solidFill>
                  <a:srgbClr val="FFFFFF"/>
                </a:solidFill>
                <a:latin typeface="Arial"/>
                <a:cs typeface="Arial"/>
              </a:rPr>
              <a:t>code</a:t>
            </a:r>
            <a:r>
              <a:rPr sz="3675" b="1" spc="-127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9070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3675" baseline="907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 rot="21540000">
            <a:off x="857508" y="9417153"/>
            <a:ext cx="397168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5"/>
              </a:lnSpc>
            </a:pP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7" baseline="1133" dirty="0">
                <a:solidFill>
                  <a:srgbClr val="FFFFFF"/>
                </a:solidFill>
                <a:latin typeface="Arial"/>
                <a:cs typeface="Arial"/>
              </a:rPr>
              <a:t>images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45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112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5668" dirty="0">
                <a:solidFill>
                  <a:srgbClr val="FFFFFF"/>
                </a:solidFill>
                <a:latin typeface="Arial"/>
                <a:cs typeface="Arial"/>
              </a:rPr>
              <a:t>food</a:t>
            </a:r>
            <a:r>
              <a:rPr sz="3675" b="1" spc="-112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7" baseline="6802" dirty="0">
                <a:solidFill>
                  <a:srgbClr val="FFFFFF"/>
                </a:solidFill>
                <a:latin typeface="Arial"/>
                <a:cs typeface="Arial"/>
              </a:rPr>
              <a:t>(our</a:t>
            </a:r>
            <a:r>
              <a:rPr sz="3675" b="1" spc="-112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9070" dirty="0">
                <a:solidFill>
                  <a:srgbClr val="FFFFFF"/>
                </a:solidFill>
                <a:latin typeface="Arial"/>
                <a:cs typeface="Arial"/>
              </a:rPr>
              <a:t>own</a:t>
            </a:r>
            <a:endParaRPr sz="3675" baseline="907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 rot="21540000">
            <a:off x="1577095" y="9769942"/>
            <a:ext cx="255559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0"/>
              </a:lnSpc>
            </a:pPr>
            <a:r>
              <a:rPr sz="3675" b="1" spc="-232" baseline="-2267" dirty="0">
                <a:solidFill>
                  <a:srgbClr val="FFFFFF"/>
                </a:solidFill>
                <a:latin typeface="Arial"/>
                <a:cs typeface="Arial"/>
              </a:rPr>
              <a:t>custom</a:t>
            </a:r>
            <a:r>
              <a:rPr sz="3675" b="1" spc="-60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4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 rot="21540000">
            <a:off x="1640073" y="10127490"/>
            <a:ext cx="245227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FoodVision</a:t>
            </a:r>
            <a:r>
              <a:rPr sz="24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2" baseline="4535" dirty="0">
                <a:solidFill>
                  <a:srgbClr val="FFFFFF"/>
                </a:solidFill>
                <a:latin typeface="Arial"/>
                <a:cs typeface="Arial"/>
              </a:rPr>
              <a:t>Mini)</a:t>
            </a:r>
            <a:endParaRPr sz="3675" baseline="453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657" y="2071811"/>
            <a:ext cx="19084925" cy="6629400"/>
            <a:chOff x="509657" y="2071811"/>
            <a:chExt cx="19084925" cy="6629400"/>
          </a:xfrm>
        </p:grpSpPr>
        <p:sp>
          <p:nvSpPr>
            <p:cNvPr id="3" name="object 3"/>
            <p:cNvSpPr/>
            <p:nvPr/>
          </p:nvSpPr>
          <p:spPr>
            <a:xfrm>
              <a:off x="509657" y="2071811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187629" y="1596"/>
                  </a:lnTo>
                  <a:lnTo>
                    <a:pt x="1075258" y="4381"/>
                  </a:lnTo>
                  <a:lnTo>
                    <a:pt x="1023110" y="6539"/>
                  </a:lnTo>
                  <a:lnTo>
                    <a:pt x="973532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1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2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2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1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5" y="6601072"/>
                  </a:lnTo>
                  <a:lnTo>
                    <a:pt x="839301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2" y="6619823"/>
                  </a:lnTo>
                  <a:lnTo>
                    <a:pt x="1023110" y="6622594"/>
                  </a:lnTo>
                  <a:lnTo>
                    <a:pt x="1075258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637534" y="6629121"/>
                  </a:lnTo>
                  <a:lnTo>
                    <a:pt x="17707028" y="6629032"/>
                  </a:lnTo>
                  <a:lnTo>
                    <a:pt x="17773402" y="6628789"/>
                  </a:lnTo>
                  <a:lnTo>
                    <a:pt x="17836747" y="6628316"/>
                  </a:lnTo>
                  <a:lnTo>
                    <a:pt x="17954717" y="6626375"/>
                  </a:lnTo>
                  <a:lnTo>
                    <a:pt x="18009526" y="6624753"/>
                  </a:lnTo>
                  <a:lnTo>
                    <a:pt x="18061674" y="6622594"/>
                  </a:lnTo>
                  <a:lnTo>
                    <a:pt x="18111251" y="6619823"/>
                  </a:lnTo>
                  <a:lnTo>
                    <a:pt x="18158350" y="6616361"/>
                  </a:lnTo>
                  <a:lnTo>
                    <a:pt x="18203063" y="6612133"/>
                  </a:lnTo>
                  <a:lnTo>
                    <a:pt x="18245482" y="6607063"/>
                  </a:lnTo>
                  <a:lnTo>
                    <a:pt x="18285698" y="6601072"/>
                  </a:lnTo>
                  <a:lnTo>
                    <a:pt x="18323802" y="6594086"/>
                  </a:lnTo>
                  <a:lnTo>
                    <a:pt x="18394046" y="6576817"/>
                  </a:lnTo>
                  <a:lnTo>
                    <a:pt x="18456947" y="6554644"/>
                  </a:lnTo>
                  <a:lnTo>
                    <a:pt x="18504522" y="6535826"/>
                  </a:lnTo>
                  <a:lnTo>
                    <a:pt x="18550738" y="6514534"/>
                  </a:lnTo>
                  <a:lnTo>
                    <a:pt x="18595514" y="6490846"/>
                  </a:lnTo>
                  <a:lnTo>
                    <a:pt x="18638772" y="6464843"/>
                  </a:lnTo>
                  <a:lnTo>
                    <a:pt x="18680431" y="6436604"/>
                  </a:lnTo>
                  <a:lnTo>
                    <a:pt x="18720412" y="6406209"/>
                  </a:lnTo>
                  <a:lnTo>
                    <a:pt x="18758635" y="6373737"/>
                  </a:lnTo>
                  <a:lnTo>
                    <a:pt x="18795021" y="6339268"/>
                  </a:lnTo>
                  <a:lnTo>
                    <a:pt x="18829489" y="6302882"/>
                  </a:lnTo>
                  <a:lnTo>
                    <a:pt x="18861961" y="6264659"/>
                  </a:lnTo>
                  <a:lnTo>
                    <a:pt x="18892356" y="6224678"/>
                  </a:lnTo>
                  <a:lnTo>
                    <a:pt x="18920595" y="6183018"/>
                  </a:lnTo>
                  <a:lnTo>
                    <a:pt x="18946598" y="6139761"/>
                  </a:lnTo>
                  <a:lnTo>
                    <a:pt x="18970286" y="6094985"/>
                  </a:lnTo>
                  <a:lnTo>
                    <a:pt x="18991579" y="6048769"/>
                  </a:lnTo>
                  <a:lnTo>
                    <a:pt x="19010396" y="6001195"/>
                  </a:lnTo>
                  <a:lnTo>
                    <a:pt x="19032570" y="5938294"/>
                  </a:lnTo>
                  <a:lnTo>
                    <a:pt x="19049838" y="5868050"/>
                  </a:lnTo>
                  <a:lnTo>
                    <a:pt x="19056825" y="5829945"/>
                  </a:lnTo>
                  <a:lnTo>
                    <a:pt x="19062815" y="5789729"/>
                  </a:lnTo>
                  <a:lnTo>
                    <a:pt x="19067886" y="5747311"/>
                  </a:lnTo>
                  <a:lnTo>
                    <a:pt x="19072114" y="5702598"/>
                  </a:lnTo>
                  <a:lnTo>
                    <a:pt x="19075575" y="5655498"/>
                  </a:lnTo>
                  <a:lnTo>
                    <a:pt x="19078347" y="5605921"/>
                  </a:lnTo>
                  <a:lnTo>
                    <a:pt x="19080505" y="5553773"/>
                  </a:lnTo>
                  <a:lnTo>
                    <a:pt x="19082127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1" y="5317649"/>
                  </a:lnTo>
                  <a:lnTo>
                    <a:pt x="19084784" y="5251275"/>
                  </a:lnTo>
                  <a:lnTo>
                    <a:pt x="19084784" y="1377857"/>
                  </a:lnTo>
                  <a:lnTo>
                    <a:pt x="19084541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7" y="1130169"/>
                  </a:lnTo>
                  <a:lnTo>
                    <a:pt x="19080505" y="1075360"/>
                  </a:lnTo>
                  <a:lnTo>
                    <a:pt x="19078347" y="1023212"/>
                  </a:lnTo>
                  <a:lnTo>
                    <a:pt x="19075575" y="973635"/>
                  </a:lnTo>
                  <a:lnTo>
                    <a:pt x="19072114" y="926535"/>
                  </a:lnTo>
                  <a:lnTo>
                    <a:pt x="19067886" y="881822"/>
                  </a:lnTo>
                  <a:lnTo>
                    <a:pt x="19062815" y="839404"/>
                  </a:lnTo>
                  <a:lnTo>
                    <a:pt x="19056825" y="799188"/>
                  </a:lnTo>
                  <a:lnTo>
                    <a:pt x="19049838" y="761083"/>
                  </a:lnTo>
                  <a:lnTo>
                    <a:pt x="19032570" y="690840"/>
                  </a:lnTo>
                  <a:lnTo>
                    <a:pt x="19010396" y="627938"/>
                  </a:lnTo>
                  <a:lnTo>
                    <a:pt x="18991579" y="580364"/>
                  </a:lnTo>
                  <a:lnTo>
                    <a:pt x="18970286" y="534149"/>
                  </a:lnTo>
                  <a:lnTo>
                    <a:pt x="18946598" y="489372"/>
                  </a:lnTo>
                  <a:lnTo>
                    <a:pt x="18920595" y="446115"/>
                  </a:lnTo>
                  <a:lnTo>
                    <a:pt x="18892356" y="404456"/>
                  </a:lnTo>
                  <a:lnTo>
                    <a:pt x="18861961" y="364475"/>
                  </a:lnTo>
                  <a:lnTo>
                    <a:pt x="18829489" y="326251"/>
                  </a:lnTo>
                  <a:lnTo>
                    <a:pt x="18795021" y="289865"/>
                  </a:lnTo>
                  <a:lnTo>
                    <a:pt x="18758635" y="255397"/>
                  </a:lnTo>
                  <a:lnTo>
                    <a:pt x="18720412" y="222925"/>
                  </a:lnTo>
                  <a:lnTo>
                    <a:pt x="18680431" y="192529"/>
                  </a:lnTo>
                  <a:lnTo>
                    <a:pt x="18638772" y="164290"/>
                  </a:lnTo>
                  <a:lnTo>
                    <a:pt x="18595514" y="138287"/>
                  </a:lnTo>
                  <a:lnTo>
                    <a:pt x="18550738" y="114599"/>
                  </a:lnTo>
                  <a:lnTo>
                    <a:pt x="18504522" y="93307"/>
                  </a:lnTo>
                  <a:lnTo>
                    <a:pt x="18456947" y="74489"/>
                  </a:lnTo>
                  <a:lnTo>
                    <a:pt x="18394046" y="52316"/>
                  </a:lnTo>
                  <a:lnTo>
                    <a:pt x="18323802" y="35048"/>
                  </a:lnTo>
                  <a:lnTo>
                    <a:pt x="18285698" y="28061"/>
                  </a:lnTo>
                  <a:lnTo>
                    <a:pt x="18245482" y="22071"/>
                  </a:lnTo>
                  <a:lnTo>
                    <a:pt x="18203063" y="17000"/>
                  </a:lnTo>
                  <a:lnTo>
                    <a:pt x="18158350" y="12772"/>
                  </a:lnTo>
                  <a:lnTo>
                    <a:pt x="18111251" y="9311"/>
                  </a:lnTo>
                  <a:lnTo>
                    <a:pt x="18061674" y="6539"/>
                  </a:lnTo>
                  <a:lnTo>
                    <a:pt x="18009526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2" y="2545418"/>
              <a:ext cx="18433868" cy="57010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1663" y="2692499"/>
              <a:ext cx="2874645" cy="3397250"/>
            </a:xfrm>
            <a:custGeom>
              <a:avLst/>
              <a:gdLst/>
              <a:ahLst/>
              <a:cxnLst/>
              <a:rect l="l" t="t" r="r" b="b"/>
              <a:pathLst>
                <a:path w="2874645" h="3397250">
                  <a:moveTo>
                    <a:pt x="588067" y="3396720"/>
                  </a:moveTo>
                  <a:lnTo>
                    <a:pt x="2285996" y="3396720"/>
                  </a:lnTo>
                  <a:lnTo>
                    <a:pt x="2355828" y="3396636"/>
                  </a:lnTo>
                  <a:lnTo>
                    <a:pt x="2417812" y="3396048"/>
                  </a:lnTo>
                  <a:lnTo>
                    <a:pt x="2472551" y="3394452"/>
                  </a:lnTo>
                  <a:lnTo>
                    <a:pt x="2520648" y="3391343"/>
                  </a:lnTo>
                  <a:lnTo>
                    <a:pt x="2562709" y="3386218"/>
                  </a:lnTo>
                  <a:lnTo>
                    <a:pt x="2631132" y="3367902"/>
                  </a:lnTo>
                  <a:lnTo>
                    <a:pt x="2679029" y="3346376"/>
                  </a:lnTo>
                  <a:lnTo>
                    <a:pt x="2722821" y="3318407"/>
                  </a:lnTo>
                  <a:lnTo>
                    <a:pt x="2761923" y="3284579"/>
                  </a:lnTo>
                  <a:lnTo>
                    <a:pt x="2795751" y="3245477"/>
                  </a:lnTo>
                  <a:lnTo>
                    <a:pt x="2823720" y="3201685"/>
                  </a:lnTo>
                  <a:lnTo>
                    <a:pt x="2845246" y="3153788"/>
                  </a:lnTo>
                  <a:lnTo>
                    <a:pt x="2863561" y="3085365"/>
                  </a:lnTo>
                  <a:lnTo>
                    <a:pt x="2868686" y="3043305"/>
                  </a:lnTo>
                  <a:lnTo>
                    <a:pt x="2871794" y="2995207"/>
                  </a:lnTo>
                  <a:lnTo>
                    <a:pt x="2873391" y="2940469"/>
                  </a:lnTo>
                  <a:lnTo>
                    <a:pt x="2873979" y="2878485"/>
                  </a:lnTo>
                  <a:lnTo>
                    <a:pt x="2874063" y="2808653"/>
                  </a:lnTo>
                  <a:lnTo>
                    <a:pt x="2874063" y="588067"/>
                  </a:lnTo>
                  <a:lnTo>
                    <a:pt x="2873979" y="518234"/>
                  </a:lnTo>
                  <a:lnTo>
                    <a:pt x="2873391" y="456251"/>
                  </a:lnTo>
                  <a:lnTo>
                    <a:pt x="2871794" y="401512"/>
                  </a:lnTo>
                  <a:lnTo>
                    <a:pt x="2868686" y="353415"/>
                  </a:lnTo>
                  <a:lnTo>
                    <a:pt x="2863561" y="311354"/>
                  </a:lnTo>
                  <a:lnTo>
                    <a:pt x="2845246" y="242931"/>
                  </a:lnTo>
                  <a:lnTo>
                    <a:pt x="2823720" y="195034"/>
                  </a:lnTo>
                  <a:lnTo>
                    <a:pt x="2795751" y="151242"/>
                  </a:lnTo>
                  <a:lnTo>
                    <a:pt x="2761923" y="112140"/>
                  </a:lnTo>
                  <a:lnTo>
                    <a:pt x="2722821" y="78312"/>
                  </a:lnTo>
                  <a:lnTo>
                    <a:pt x="2679029" y="50343"/>
                  </a:lnTo>
                  <a:lnTo>
                    <a:pt x="2631132" y="28817"/>
                  </a:lnTo>
                  <a:lnTo>
                    <a:pt x="2562709" y="10502"/>
                  </a:lnTo>
                  <a:lnTo>
                    <a:pt x="2520648" y="5377"/>
                  </a:lnTo>
                  <a:lnTo>
                    <a:pt x="2472551" y="2268"/>
                  </a:lnTo>
                  <a:lnTo>
                    <a:pt x="2417812" y="672"/>
                  </a:lnTo>
                  <a:lnTo>
                    <a:pt x="2355828" y="84"/>
                  </a:lnTo>
                  <a:lnTo>
                    <a:pt x="2285996" y="0"/>
                  </a:lnTo>
                  <a:lnTo>
                    <a:pt x="588067" y="0"/>
                  </a:lnTo>
                  <a:lnTo>
                    <a:pt x="518234" y="84"/>
                  </a:lnTo>
                  <a:lnTo>
                    <a:pt x="456251" y="672"/>
                  </a:lnTo>
                  <a:lnTo>
                    <a:pt x="401512" y="2268"/>
                  </a:lnTo>
                  <a:lnTo>
                    <a:pt x="353415" y="5377"/>
                  </a:lnTo>
                  <a:lnTo>
                    <a:pt x="311354" y="10502"/>
                  </a:lnTo>
                  <a:lnTo>
                    <a:pt x="242931" y="28817"/>
                  </a:lnTo>
                  <a:lnTo>
                    <a:pt x="195034" y="50343"/>
                  </a:lnTo>
                  <a:lnTo>
                    <a:pt x="151242" y="78312"/>
                  </a:lnTo>
                  <a:lnTo>
                    <a:pt x="112140" y="112140"/>
                  </a:lnTo>
                  <a:lnTo>
                    <a:pt x="78312" y="151242"/>
                  </a:lnTo>
                  <a:lnTo>
                    <a:pt x="50343" y="195034"/>
                  </a:lnTo>
                  <a:lnTo>
                    <a:pt x="28817" y="242931"/>
                  </a:lnTo>
                  <a:lnTo>
                    <a:pt x="10502" y="311354"/>
                  </a:lnTo>
                  <a:lnTo>
                    <a:pt x="5377" y="353415"/>
                  </a:lnTo>
                  <a:lnTo>
                    <a:pt x="2268" y="401512"/>
                  </a:lnTo>
                  <a:lnTo>
                    <a:pt x="672" y="456251"/>
                  </a:lnTo>
                  <a:lnTo>
                    <a:pt x="84" y="518234"/>
                  </a:lnTo>
                  <a:lnTo>
                    <a:pt x="0" y="588067"/>
                  </a:lnTo>
                  <a:lnTo>
                    <a:pt x="0" y="2808653"/>
                  </a:lnTo>
                  <a:lnTo>
                    <a:pt x="84" y="2878485"/>
                  </a:lnTo>
                  <a:lnTo>
                    <a:pt x="672" y="2940469"/>
                  </a:lnTo>
                  <a:lnTo>
                    <a:pt x="2268" y="2995207"/>
                  </a:lnTo>
                  <a:lnTo>
                    <a:pt x="5377" y="3043305"/>
                  </a:lnTo>
                  <a:lnTo>
                    <a:pt x="10502" y="3085365"/>
                  </a:lnTo>
                  <a:lnTo>
                    <a:pt x="28817" y="3153788"/>
                  </a:lnTo>
                  <a:lnTo>
                    <a:pt x="50343" y="3201685"/>
                  </a:lnTo>
                  <a:lnTo>
                    <a:pt x="78312" y="3245477"/>
                  </a:lnTo>
                  <a:lnTo>
                    <a:pt x="112140" y="3284579"/>
                  </a:lnTo>
                  <a:lnTo>
                    <a:pt x="151242" y="3318407"/>
                  </a:lnTo>
                  <a:lnTo>
                    <a:pt x="195034" y="3346376"/>
                  </a:lnTo>
                  <a:lnTo>
                    <a:pt x="242931" y="3367902"/>
                  </a:lnTo>
                  <a:lnTo>
                    <a:pt x="311354" y="3386218"/>
                  </a:lnTo>
                  <a:lnTo>
                    <a:pt x="353415" y="3391343"/>
                  </a:lnTo>
                  <a:lnTo>
                    <a:pt x="401512" y="3394452"/>
                  </a:lnTo>
                  <a:lnTo>
                    <a:pt x="456251" y="3396048"/>
                  </a:lnTo>
                  <a:lnTo>
                    <a:pt x="518234" y="3396636"/>
                  </a:lnTo>
                  <a:lnTo>
                    <a:pt x="588067" y="339672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5967" y="2226516"/>
              <a:ext cx="649605" cy="389255"/>
            </a:xfrm>
            <a:custGeom>
              <a:avLst/>
              <a:gdLst/>
              <a:ahLst/>
              <a:cxnLst/>
              <a:rect l="l" t="t" r="r" b="b"/>
              <a:pathLst>
                <a:path w="649605" h="389255">
                  <a:moveTo>
                    <a:pt x="0" y="389028"/>
                  </a:moveTo>
                  <a:lnTo>
                    <a:pt x="640125" y="5382"/>
                  </a:lnTo>
                  <a:lnTo>
                    <a:pt x="64910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40257" y="2180224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4" h="95250">
                  <a:moveTo>
                    <a:pt x="112058" y="0"/>
                  </a:moveTo>
                  <a:lnTo>
                    <a:pt x="0" y="8564"/>
                  </a:lnTo>
                  <a:lnTo>
                    <a:pt x="51674" y="94785"/>
                  </a:lnTo>
                  <a:lnTo>
                    <a:pt x="112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958" y="7544337"/>
              <a:ext cx="1183640" cy="392430"/>
            </a:xfrm>
            <a:custGeom>
              <a:avLst/>
              <a:gdLst/>
              <a:ahLst/>
              <a:cxnLst/>
              <a:rect l="l" t="t" r="r" b="b"/>
              <a:pathLst>
                <a:path w="1183639" h="392429">
                  <a:moveTo>
                    <a:pt x="157837" y="0"/>
                  </a:moveTo>
                  <a:lnTo>
                    <a:pt x="1025422" y="0"/>
                  </a:lnTo>
                  <a:lnTo>
                    <a:pt x="1056830" y="120"/>
                  </a:lnTo>
                  <a:lnTo>
                    <a:pt x="1102280" y="3263"/>
                  </a:lnTo>
                  <a:lnTo>
                    <a:pt x="1153161" y="30098"/>
                  </a:lnTo>
                  <a:lnTo>
                    <a:pt x="1175524" y="65202"/>
                  </a:lnTo>
                  <a:lnTo>
                    <a:pt x="1183138" y="126428"/>
                  </a:lnTo>
                  <a:lnTo>
                    <a:pt x="1183259" y="157837"/>
                  </a:lnTo>
                  <a:lnTo>
                    <a:pt x="1183259" y="234166"/>
                  </a:lnTo>
                  <a:lnTo>
                    <a:pt x="1182292" y="290905"/>
                  </a:lnTo>
                  <a:lnTo>
                    <a:pt x="1166200" y="345680"/>
                  </a:lnTo>
                  <a:lnTo>
                    <a:pt x="1136936" y="374944"/>
                  </a:lnTo>
                  <a:lnTo>
                    <a:pt x="1082160" y="391036"/>
                  </a:lnTo>
                  <a:lnTo>
                    <a:pt x="1025422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1738" y="8036331"/>
              <a:ext cx="1840230" cy="620395"/>
            </a:xfrm>
            <a:custGeom>
              <a:avLst/>
              <a:gdLst/>
              <a:ahLst/>
              <a:cxnLst/>
              <a:rect l="l" t="t" r="r" b="b"/>
              <a:pathLst>
                <a:path w="1840229" h="620395">
                  <a:moveTo>
                    <a:pt x="1839679" y="0"/>
                  </a:moveTo>
                  <a:lnTo>
                    <a:pt x="9921" y="616988"/>
                  </a:lnTo>
                  <a:lnTo>
                    <a:pt x="0" y="62033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06408" y="8605693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60" h="95250">
                  <a:moveTo>
                    <a:pt x="79192" y="0"/>
                  </a:moveTo>
                  <a:lnTo>
                    <a:pt x="0" y="79744"/>
                  </a:lnTo>
                  <a:lnTo>
                    <a:pt x="111310" y="95250"/>
                  </a:lnTo>
                  <a:lnTo>
                    <a:pt x="79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9008" y="2746045"/>
              <a:ext cx="2874645" cy="3289935"/>
            </a:xfrm>
            <a:custGeom>
              <a:avLst/>
              <a:gdLst/>
              <a:ahLst/>
              <a:cxnLst/>
              <a:rect l="l" t="t" r="r" b="b"/>
              <a:pathLst>
                <a:path w="2874645" h="3289935">
                  <a:moveTo>
                    <a:pt x="486284" y="0"/>
                  </a:moveTo>
                  <a:lnTo>
                    <a:pt x="2387779" y="0"/>
                  </a:lnTo>
                  <a:lnTo>
                    <a:pt x="2454504" y="110"/>
                  </a:lnTo>
                  <a:lnTo>
                    <a:pt x="2512509" y="882"/>
                  </a:lnTo>
                  <a:lnTo>
                    <a:pt x="2562586" y="2978"/>
                  </a:lnTo>
                  <a:lnTo>
                    <a:pt x="2605528" y="7060"/>
                  </a:lnTo>
                  <a:lnTo>
                    <a:pt x="2673179" y="23830"/>
                  </a:lnTo>
                  <a:lnTo>
                    <a:pt x="2720315" y="45844"/>
                  </a:lnTo>
                  <a:lnTo>
                    <a:pt x="2762424" y="75393"/>
                  </a:lnTo>
                  <a:lnTo>
                    <a:pt x="2798670" y="111639"/>
                  </a:lnTo>
                  <a:lnTo>
                    <a:pt x="2828218" y="153748"/>
                  </a:lnTo>
                  <a:lnTo>
                    <a:pt x="2850233" y="200884"/>
                  </a:lnTo>
                  <a:lnTo>
                    <a:pt x="2867002" y="268534"/>
                  </a:lnTo>
                  <a:lnTo>
                    <a:pt x="2871084" y="311476"/>
                  </a:lnTo>
                  <a:lnTo>
                    <a:pt x="2873180" y="361553"/>
                  </a:lnTo>
                  <a:lnTo>
                    <a:pt x="2873952" y="419558"/>
                  </a:lnTo>
                  <a:lnTo>
                    <a:pt x="2874063" y="486284"/>
                  </a:lnTo>
                  <a:lnTo>
                    <a:pt x="2874063" y="2803345"/>
                  </a:lnTo>
                  <a:lnTo>
                    <a:pt x="2873952" y="2870070"/>
                  </a:lnTo>
                  <a:lnTo>
                    <a:pt x="2873180" y="2928075"/>
                  </a:lnTo>
                  <a:lnTo>
                    <a:pt x="2871084" y="2978152"/>
                  </a:lnTo>
                  <a:lnTo>
                    <a:pt x="2867002" y="3021094"/>
                  </a:lnTo>
                  <a:lnTo>
                    <a:pt x="2850233" y="3088744"/>
                  </a:lnTo>
                  <a:lnTo>
                    <a:pt x="2828218" y="3135880"/>
                  </a:lnTo>
                  <a:lnTo>
                    <a:pt x="2798670" y="3177989"/>
                  </a:lnTo>
                  <a:lnTo>
                    <a:pt x="2762424" y="3214235"/>
                  </a:lnTo>
                  <a:lnTo>
                    <a:pt x="2720315" y="3243783"/>
                  </a:lnTo>
                  <a:lnTo>
                    <a:pt x="2673179" y="3265798"/>
                  </a:lnTo>
                  <a:lnTo>
                    <a:pt x="2605528" y="3282567"/>
                  </a:lnTo>
                  <a:lnTo>
                    <a:pt x="2562586" y="3286649"/>
                  </a:lnTo>
                  <a:lnTo>
                    <a:pt x="2512509" y="3288746"/>
                  </a:lnTo>
                  <a:lnTo>
                    <a:pt x="2454504" y="3289518"/>
                  </a:lnTo>
                  <a:lnTo>
                    <a:pt x="2387779" y="3289628"/>
                  </a:lnTo>
                  <a:lnTo>
                    <a:pt x="486284" y="3289628"/>
                  </a:lnTo>
                  <a:lnTo>
                    <a:pt x="419558" y="3289518"/>
                  </a:lnTo>
                  <a:lnTo>
                    <a:pt x="361553" y="3288746"/>
                  </a:lnTo>
                  <a:lnTo>
                    <a:pt x="311476" y="3286649"/>
                  </a:lnTo>
                  <a:lnTo>
                    <a:pt x="268534" y="3282567"/>
                  </a:lnTo>
                  <a:lnTo>
                    <a:pt x="200884" y="3265798"/>
                  </a:lnTo>
                  <a:lnTo>
                    <a:pt x="153748" y="3243783"/>
                  </a:lnTo>
                  <a:lnTo>
                    <a:pt x="111639" y="3214235"/>
                  </a:lnTo>
                  <a:lnTo>
                    <a:pt x="75393" y="3177989"/>
                  </a:lnTo>
                  <a:lnTo>
                    <a:pt x="45844" y="3135880"/>
                  </a:lnTo>
                  <a:lnTo>
                    <a:pt x="23830" y="3088744"/>
                  </a:lnTo>
                  <a:lnTo>
                    <a:pt x="7060" y="3021094"/>
                  </a:lnTo>
                  <a:lnTo>
                    <a:pt x="2978" y="2978152"/>
                  </a:lnTo>
                  <a:lnTo>
                    <a:pt x="882" y="2928075"/>
                  </a:lnTo>
                  <a:lnTo>
                    <a:pt x="110" y="2870070"/>
                  </a:lnTo>
                  <a:lnTo>
                    <a:pt x="0" y="2803345"/>
                  </a:lnTo>
                  <a:lnTo>
                    <a:pt x="0" y="486284"/>
                  </a:lnTo>
                  <a:lnTo>
                    <a:pt x="110" y="419558"/>
                  </a:lnTo>
                  <a:lnTo>
                    <a:pt x="882" y="361553"/>
                  </a:lnTo>
                  <a:lnTo>
                    <a:pt x="2978" y="311476"/>
                  </a:lnTo>
                  <a:lnTo>
                    <a:pt x="7060" y="268534"/>
                  </a:lnTo>
                  <a:lnTo>
                    <a:pt x="23830" y="200884"/>
                  </a:lnTo>
                  <a:lnTo>
                    <a:pt x="45844" y="153748"/>
                  </a:lnTo>
                  <a:lnTo>
                    <a:pt x="75393" y="111639"/>
                  </a:lnTo>
                  <a:lnTo>
                    <a:pt x="111639" y="75393"/>
                  </a:lnTo>
                  <a:lnTo>
                    <a:pt x="153748" y="45844"/>
                  </a:lnTo>
                  <a:lnTo>
                    <a:pt x="200884" y="23830"/>
                  </a:lnTo>
                  <a:lnTo>
                    <a:pt x="268534" y="7060"/>
                  </a:lnTo>
                  <a:lnTo>
                    <a:pt x="311476" y="2978"/>
                  </a:lnTo>
                  <a:lnTo>
                    <a:pt x="361553" y="882"/>
                  </a:lnTo>
                  <a:lnTo>
                    <a:pt x="419558" y="110"/>
                  </a:lnTo>
                  <a:lnTo>
                    <a:pt x="48628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6036" y="6216587"/>
              <a:ext cx="611505" cy="2309495"/>
            </a:xfrm>
            <a:custGeom>
              <a:avLst/>
              <a:gdLst/>
              <a:ahLst/>
              <a:cxnLst/>
              <a:rect l="l" t="t" r="r" b="b"/>
              <a:pathLst>
                <a:path w="611504" h="2309495">
                  <a:moveTo>
                    <a:pt x="0" y="0"/>
                  </a:moveTo>
                  <a:lnTo>
                    <a:pt x="608607" y="2298917"/>
                  </a:lnTo>
                  <a:lnTo>
                    <a:pt x="611287" y="23090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6057" y="8502642"/>
              <a:ext cx="97790" cy="110489"/>
            </a:xfrm>
            <a:custGeom>
              <a:avLst/>
              <a:gdLst/>
              <a:ahLst/>
              <a:cxnLst/>
              <a:rect l="l" t="t" r="r" b="b"/>
              <a:pathLst>
                <a:path w="97789" h="110490">
                  <a:moveTo>
                    <a:pt x="97172" y="0"/>
                  </a:moveTo>
                  <a:lnTo>
                    <a:pt x="0" y="25724"/>
                  </a:lnTo>
                  <a:lnTo>
                    <a:pt x="74311" y="110035"/>
                  </a:lnTo>
                  <a:lnTo>
                    <a:pt x="97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92208" y="2806203"/>
              <a:ext cx="3054985" cy="2682875"/>
            </a:xfrm>
            <a:custGeom>
              <a:avLst/>
              <a:gdLst/>
              <a:ahLst/>
              <a:cxnLst/>
              <a:rect l="l" t="t" r="r" b="b"/>
              <a:pathLst>
                <a:path w="3054984" h="2682875">
                  <a:moveTo>
                    <a:pt x="392201" y="0"/>
                  </a:moveTo>
                  <a:lnTo>
                    <a:pt x="2662413" y="0"/>
                  </a:lnTo>
                  <a:lnTo>
                    <a:pt x="2726127" y="153"/>
                  </a:lnTo>
                  <a:lnTo>
                    <a:pt x="2779897" y="1230"/>
                  </a:lnTo>
                  <a:lnTo>
                    <a:pt x="2824829" y="4151"/>
                  </a:lnTo>
                  <a:lnTo>
                    <a:pt x="2892594" y="19219"/>
                  </a:lnTo>
                  <a:lnTo>
                    <a:pt x="2939508" y="42389"/>
                  </a:lnTo>
                  <a:lnTo>
                    <a:pt x="2979823" y="74790"/>
                  </a:lnTo>
                  <a:lnTo>
                    <a:pt x="3012224" y="115105"/>
                  </a:lnTo>
                  <a:lnTo>
                    <a:pt x="3035394" y="162018"/>
                  </a:lnTo>
                  <a:lnTo>
                    <a:pt x="3050462" y="229784"/>
                  </a:lnTo>
                  <a:lnTo>
                    <a:pt x="3053383" y="274716"/>
                  </a:lnTo>
                  <a:lnTo>
                    <a:pt x="3054460" y="328486"/>
                  </a:lnTo>
                  <a:lnTo>
                    <a:pt x="3054613" y="392201"/>
                  </a:lnTo>
                  <a:lnTo>
                    <a:pt x="3054613" y="2290501"/>
                  </a:lnTo>
                  <a:lnTo>
                    <a:pt x="3054460" y="2354216"/>
                  </a:lnTo>
                  <a:lnTo>
                    <a:pt x="3053383" y="2407986"/>
                  </a:lnTo>
                  <a:lnTo>
                    <a:pt x="3050462" y="2452918"/>
                  </a:lnTo>
                  <a:lnTo>
                    <a:pt x="3035394" y="2520683"/>
                  </a:lnTo>
                  <a:lnTo>
                    <a:pt x="3012224" y="2567597"/>
                  </a:lnTo>
                  <a:lnTo>
                    <a:pt x="2979823" y="2607912"/>
                  </a:lnTo>
                  <a:lnTo>
                    <a:pt x="2939508" y="2640312"/>
                  </a:lnTo>
                  <a:lnTo>
                    <a:pt x="2892594" y="2663483"/>
                  </a:lnTo>
                  <a:lnTo>
                    <a:pt x="2824829" y="2678551"/>
                  </a:lnTo>
                  <a:lnTo>
                    <a:pt x="2779897" y="2681472"/>
                  </a:lnTo>
                  <a:lnTo>
                    <a:pt x="2726127" y="2682548"/>
                  </a:lnTo>
                  <a:lnTo>
                    <a:pt x="2662413" y="2682702"/>
                  </a:lnTo>
                  <a:lnTo>
                    <a:pt x="392201" y="2682702"/>
                  </a:lnTo>
                  <a:lnTo>
                    <a:pt x="328486" y="2682548"/>
                  </a:lnTo>
                  <a:lnTo>
                    <a:pt x="274716" y="2681472"/>
                  </a:lnTo>
                  <a:lnTo>
                    <a:pt x="229784" y="2678551"/>
                  </a:lnTo>
                  <a:lnTo>
                    <a:pt x="162018" y="2663483"/>
                  </a:lnTo>
                  <a:lnTo>
                    <a:pt x="115105" y="2640312"/>
                  </a:lnTo>
                  <a:lnTo>
                    <a:pt x="74790" y="2607912"/>
                  </a:lnTo>
                  <a:lnTo>
                    <a:pt x="42389" y="2567597"/>
                  </a:lnTo>
                  <a:lnTo>
                    <a:pt x="19219" y="2520683"/>
                  </a:lnTo>
                  <a:lnTo>
                    <a:pt x="4151" y="2452918"/>
                  </a:lnTo>
                  <a:lnTo>
                    <a:pt x="1230" y="2407986"/>
                  </a:lnTo>
                  <a:lnTo>
                    <a:pt x="153" y="2354216"/>
                  </a:lnTo>
                  <a:lnTo>
                    <a:pt x="0" y="2290501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1952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69260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62486" y="2806203"/>
              <a:ext cx="2874645" cy="2961640"/>
            </a:xfrm>
            <a:custGeom>
              <a:avLst/>
              <a:gdLst/>
              <a:ahLst/>
              <a:cxnLst/>
              <a:rect l="l" t="t" r="r" b="b"/>
              <a:pathLst>
                <a:path w="2874644" h="2961640">
                  <a:moveTo>
                    <a:pt x="392201" y="0"/>
                  </a:moveTo>
                  <a:lnTo>
                    <a:pt x="2481862" y="0"/>
                  </a:lnTo>
                  <a:lnTo>
                    <a:pt x="2545576" y="153"/>
                  </a:lnTo>
                  <a:lnTo>
                    <a:pt x="2599347" y="1230"/>
                  </a:lnTo>
                  <a:lnTo>
                    <a:pt x="2644279" y="4151"/>
                  </a:lnTo>
                  <a:lnTo>
                    <a:pt x="2712045" y="19219"/>
                  </a:lnTo>
                  <a:lnTo>
                    <a:pt x="2758958" y="42389"/>
                  </a:lnTo>
                  <a:lnTo>
                    <a:pt x="2799273" y="74790"/>
                  </a:lnTo>
                  <a:lnTo>
                    <a:pt x="2831673" y="115105"/>
                  </a:lnTo>
                  <a:lnTo>
                    <a:pt x="2854843" y="162018"/>
                  </a:lnTo>
                  <a:lnTo>
                    <a:pt x="2869911" y="229784"/>
                  </a:lnTo>
                  <a:lnTo>
                    <a:pt x="2872833" y="274716"/>
                  </a:lnTo>
                  <a:lnTo>
                    <a:pt x="2873909" y="328486"/>
                  </a:lnTo>
                  <a:lnTo>
                    <a:pt x="2874063" y="392201"/>
                  </a:lnTo>
                  <a:lnTo>
                    <a:pt x="2874063" y="2568999"/>
                  </a:lnTo>
                  <a:lnTo>
                    <a:pt x="2873909" y="2632713"/>
                  </a:lnTo>
                  <a:lnTo>
                    <a:pt x="2872833" y="2686483"/>
                  </a:lnTo>
                  <a:lnTo>
                    <a:pt x="2869911" y="2731415"/>
                  </a:lnTo>
                  <a:lnTo>
                    <a:pt x="2854843" y="2799180"/>
                  </a:lnTo>
                  <a:lnTo>
                    <a:pt x="2831673" y="2846094"/>
                  </a:lnTo>
                  <a:lnTo>
                    <a:pt x="2799273" y="2886409"/>
                  </a:lnTo>
                  <a:lnTo>
                    <a:pt x="2758958" y="2918810"/>
                  </a:lnTo>
                  <a:lnTo>
                    <a:pt x="2712045" y="2941980"/>
                  </a:lnTo>
                  <a:lnTo>
                    <a:pt x="2644279" y="2957048"/>
                  </a:lnTo>
                  <a:lnTo>
                    <a:pt x="2599347" y="2959969"/>
                  </a:lnTo>
                  <a:lnTo>
                    <a:pt x="2545576" y="2961046"/>
                  </a:lnTo>
                  <a:lnTo>
                    <a:pt x="2481862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99520" y="5928570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0"/>
                  </a:moveTo>
                  <a:lnTo>
                    <a:pt x="0" y="2384789"/>
                  </a:lnTo>
                  <a:lnTo>
                    <a:pt x="0" y="239526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49260" y="83133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4640" y="7544337"/>
              <a:ext cx="1471930" cy="392430"/>
            </a:xfrm>
            <a:custGeom>
              <a:avLst/>
              <a:gdLst/>
              <a:ahLst/>
              <a:cxnLst/>
              <a:rect l="l" t="t" r="r" b="b"/>
              <a:pathLst>
                <a:path w="1471929" h="392429">
                  <a:moveTo>
                    <a:pt x="157837" y="0"/>
                  </a:moveTo>
                  <a:lnTo>
                    <a:pt x="1313647" y="0"/>
                  </a:lnTo>
                  <a:lnTo>
                    <a:pt x="1345056" y="120"/>
                  </a:lnTo>
                  <a:lnTo>
                    <a:pt x="1390505" y="3263"/>
                  </a:lnTo>
                  <a:lnTo>
                    <a:pt x="1441386" y="30098"/>
                  </a:lnTo>
                  <a:lnTo>
                    <a:pt x="1463750" y="65202"/>
                  </a:lnTo>
                  <a:lnTo>
                    <a:pt x="1471364" y="126428"/>
                  </a:lnTo>
                  <a:lnTo>
                    <a:pt x="1471485" y="157837"/>
                  </a:lnTo>
                  <a:lnTo>
                    <a:pt x="1471485" y="234166"/>
                  </a:lnTo>
                  <a:lnTo>
                    <a:pt x="1470518" y="290905"/>
                  </a:lnTo>
                  <a:lnTo>
                    <a:pt x="1454425" y="345680"/>
                  </a:lnTo>
                  <a:lnTo>
                    <a:pt x="1425161" y="374944"/>
                  </a:lnTo>
                  <a:lnTo>
                    <a:pt x="1370386" y="391036"/>
                  </a:lnTo>
                  <a:lnTo>
                    <a:pt x="1313647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40939" y="7998937"/>
              <a:ext cx="2083435" cy="570865"/>
            </a:xfrm>
            <a:custGeom>
              <a:avLst/>
              <a:gdLst/>
              <a:ahLst/>
              <a:cxnLst/>
              <a:rect l="l" t="t" r="r" b="b"/>
              <a:pathLst>
                <a:path w="2083435" h="570865">
                  <a:moveTo>
                    <a:pt x="0" y="0"/>
                  </a:moveTo>
                  <a:lnTo>
                    <a:pt x="2072805" y="567680"/>
                  </a:lnTo>
                  <a:lnTo>
                    <a:pt x="2082904" y="57044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0469" y="851814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26552" y="0"/>
                  </a:moveTo>
                  <a:lnTo>
                    <a:pt x="0" y="96949"/>
                  </a:lnTo>
                  <a:lnTo>
                    <a:pt x="110225" y="75027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46417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13909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252218" y="2806203"/>
              <a:ext cx="2787015" cy="2961640"/>
            </a:xfrm>
            <a:custGeom>
              <a:avLst/>
              <a:gdLst/>
              <a:ahLst/>
              <a:cxnLst/>
              <a:rect l="l" t="t" r="r" b="b"/>
              <a:pathLst>
                <a:path w="2787015" h="2961640">
                  <a:moveTo>
                    <a:pt x="392201" y="0"/>
                  </a:moveTo>
                  <a:lnTo>
                    <a:pt x="2394291" y="0"/>
                  </a:lnTo>
                  <a:lnTo>
                    <a:pt x="2458006" y="153"/>
                  </a:lnTo>
                  <a:lnTo>
                    <a:pt x="2511776" y="1230"/>
                  </a:lnTo>
                  <a:lnTo>
                    <a:pt x="2556708" y="4151"/>
                  </a:lnTo>
                  <a:lnTo>
                    <a:pt x="2624474" y="19219"/>
                  </a:lnTo>
                  <a:lnTo>
                    <a:pt x="2671387" y="42389"/>
                  </a:lnTo>
                  <a:lnTo>
                    <a:pt x="2711702" y="74790"/>
                  </a:lnTo>
                  <a:lnTo>
                    <a:pt x="2744103" y="115105"/>
                  </a:lnTo>
                  <a:lnTo>
                    <a:pt x="2767273" y="162018"/>
                  </a:lnTo>
                  <a:lnTo>
                    <a:pt x="2782341" y="229784"/>
                  </a:lnTo>
                  <a:lnTo>
                    <a:pt x="2785263" y="274716"/>
                  </a:lnTo>
                  <a:lnTo>
                    <a:pt x="2786339" y="328486"/>
                  </a:lnTo>
                  <a:lnTo>
                    <a:pt x="2786493" y="392201"/>
                  </a:lnTo>
                  <a:lnTo>
                    <a:pt x="2786493" y="2568999"/>
                  </a:lnTo>
                  <a:lnTo>
                    <a:pt x="2786339" y="2632713"/>
                  </a:lnTo>
                  <a:lnTo>
                    <a:pt x="2785263" y="2686483"/>
                  </a:lnTo>
                  <a:lnTo>
                    <a:pt x="2782341" y="2731415"/>
                  </a:lnTo>
                  <a:lnTo>
                    <a:pt x="2767273" y="2799180"/>
                  </a:lnTo>
                  <a:lnTo>
                    <a:pt x="2744103" y="2846094"/>
                  </a:lnTo>
                  <a:lnTo>
                    <a:pt x="2711702" y="2886409"/>
                  </a:lnTo>
                  <a:lnTo>
                    <a:pt x="2671387" y="2918810"/>
                  </a:lnTo>
                  <a:lnTo>
                    <a:pt x="2624474" y="2941980"/>
                  </a:lnTo>
                  <a:lnTo>
                    <a:pt x="2556708" y="2957048"/>
                  </a:lnTo>
                  <a:lnTo>
                    <a:pt x="2511776" y="2959969"/>
                  </a:lnTo>
                  <a:lnTo>
                    <a:pt x="2458006" y="2961046"/>
                  </a:lnTo>
                  <a:lnTo>
                    <a:pt x="2394291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92929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torch.optim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396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torch.nn.Module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torchmetrics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See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more: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https://pytorch.org/tutorials/beginner/ptcheat.html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87655" algn="ctr">
              <a:lnSpc>
                <a:spcPct val="1318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torchvision.transforms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torch.utils.data.Dataset</a:t>
            </a:r>
            <a:endParaRPr sz="2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torch.utils.tensorboard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6508933" y="1174838"/>
            <a:ext cx="1910714" cy="7588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torch.save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torch.load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345241" y="1158403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4">
                <a:moveTo>
                  <a:pt x="392201" y="0"/>
                </a:moveTo>
                <a:lnTo>
                  <a:pt x="1845648" y="0"/>
                </a:lnTo>
                <a:lnTo>
                  <a:pt x="1909363" y="153"/>
                </a:lnTo>
                <a:lnTo>
                  <a:pt x="1963133" y="1230"/>
                </a:lnTo>
                <a:lnTo>
                  <a:pt x="2008065" y="4151"/>
                </a:lnTo>
                <a:lnTo>
                  <a:pt x="2075831" y="19219"/>
                </a:lnTo>
                <a:lnTo>
                  <a:pt x="2122744" y="42389"/>
                </a:lnTo>
                <a:lnTo>
                  <a:pt x="2163059" y="74790"/>
                </a:lnTo>
                <a:lnTo>
                  <a:pt x="2195460" y="115105"/>
                </a:lnTo>
                <a:lnTo>
                  <a:pt x="2218630" y="162018"/>
                </a:lnTo>
                <a:lnTo>
                  <a:pt x="2233698" y="229784"/>
                </a:lnTo>
                <a:lnTo>
                  <a:pt x="2236620" y="274716"/>
                </a:lnTo>
                <a:lnTo>
                  <a:pt x="2237696" y="328486"/>
                </a:lnTo>
                <a:lnTo>
                  <a:pt x="2237850" y="392201"/>
                </a:lnTo>
                <a:lnTo>
                  <a:pt x="2237850" y="431139"/>
                </a:lnTo>
                <a:lnTo>
                  <a:pt x="2237696" y="494854"/>
                </a:lnTo>
                <a:lnTo>
                  <a:pt x="2236620" y="548624"/>
                </a:lnTo>
                <a:lnTo>
                  <a:pt x="2233698" y="593556"/>
                </a:lnTo>
                <a:lnTo>
                  <a:pt x="2218630" y="661322"/>
                </a:lnTo>
                <a:lnTo>
                  <a:pt x="2195460" y="708235"/>
                </a:lnTo>
                <a:lnTo>
                  <a:pt x="2163059" y="748550"/>
                </a:lnTo>
                <a:lnTo>
                  <a:pt x="2122744" y="780951"/>
                </a:lnTo>
                <a:lnTo>
                  <a:pt x="2075831" y="804121"/>
                </a:lnTo>
                <a:lnTo>
                  <a:pt x="2008065" y="819189"/>
                </a:lnTo>
                <a:lnTo>
                  <a:pt x="1963133" y="822110"/>
                </a:lnTo>
                <a:lnTo>
                  <a:pt x="1909363" y="823187"/>
                </a:lnTo>
                <a:lnTo>
                  <a:pt x="1845648" y="823340"/>
                </a:lnTo>
                <a:lnTo>
                  <a:pt x="392201" y="823340"/>
                </a:lnTo>
                <a:lnTo>
                  <a:pt x="328486" y="823187"/>
                </a:lnTo>
                <a:lnTo>
                  <a:pt x="274716" y="822110"/>
                </a:lnTo>
                <a:lnTo>
                  <a:pt x="229784" y="819189"/>
                </a:lnTo>
                <a:lnTo>
                  <a:pt x="162018" y="804121"/>
                </a:lnTo>
                <a:lnTo>
                  <a:pt x="115105" y="780951"/>
                </a:lnTo>
                <a:lnTo>
                  <a:pt x="74790" y="748550"/>
                </a:lnTo>
                <a:lnTo>
                  <a:pt x="42389" y="708235"/>
                </a:lnTo>
                <a:lnTo>
                  <a:pt x="19219" y="661322"/>
                </a:lnTo>
                <a:lnTo>
                  <a:pt x="4151" y="593556"/>
                </a:lnTo>
                <a:lnTo>
                  <a:pt x="1230" y="548624"/>
                </a:lnTo>
                <a:lnTo>
                  <a:pt x="153" y="494854"/>
                </a:lnTo>
                <a:lnTo>
                  <a:pt x="0" y="43113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7312" y="6106709"/>
            <a:ext cx="1539225" cy="5130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8517" y="1901250"/>
            <a:ext cx="16857345" cy="854837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525780" indent="-487680">
              <a:lnSpc>
                <a:spcPct val="100000"/>
              </a:lnSpc>
              <a:spcBef>
                <a:spcPts val="950"/>
              </a:spcBef>
              <a:buSzPct val="144444"/>
              <a:buChar char="•"/>
              <a:tabLst>
                <a:tab pos="525780" algn="l"/>
              </a:tabLst>
            </a:pPr>
            <a:r>
              <a:rPr sz="4050" spc="36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70" dirty="0">
                <a:solidFill>
                  <a:srgbClr val="16E7CF"/>
                </a:solidFill>
                <a:latin typeface="Calibri"/>
                <a:cs typeface="Calibri"/>
              </a:rPr>
              <a:t>custom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30" dirty="0">
                <a:solidFill>
                  <a:srgbClr val="16E7CF"/>
                </a:solidFill>
                <a:latin typeface="Calibri"/>
                <a:cs typeface="Calibri"/>
              </a:rPr>
              <a:t>dataset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9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4050">
              <a:latin typeface="Calibri"/>
              <a:cs typeface="Calibri"/>
            </a:endParaRPr>
          </a:p>
          <a:p>
            <a:pPr marL="525780" indent="-48768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5780" algn="l"/>
              </a:tabLst>
            </a:pPr>
            <a:r>
              <a:rPr sz="4050" spc="365" dirty="0">
                <a:solidFill>
                  <a:srgbClr val="16E7CF"/>
                </a:solidFill>
                <a:latin typeface="Calibri"/>
                <a:cs typeface="Calibri"/>
              </a:rPr>
              <a:t>Becoming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10" dirty="0">
                <a:solidFill>
                  <a:srgbClr val="16E7CF"/>
                </a:solidFill>
                <a:latin typeface="Calibri"/>
                <a:cs typeface="Calibri"/>
              </a:rPr>
              <a:t>one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70" dirty="0">
                <a:solidFill>
                  <a:srgbClr val="16E7CF"/>
                </a:solidFill>
                <a:latin typeface="Calibri"/>
                <a:cs typeface="Calibri"/>
              </a:rPr>
              <a:t>with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10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20" dirty="0">
                <a:solidFill>
                  <a:srgbClr val="16E7CF"/>
                </a:solidFill>
                <a:latin typeface="Calibri"/>
                <a:cs typeface="Calibri"/>
              </a:rPr>
              <a:t>data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80" dirty="0">
                <a:solidFill>
                  <a:srgbClr val="FFFFFF"/>
                </a:solidFill>
                <a:latin typeface="Calibri"/>
                <a:cs typeface="Calibri"/>
              </a:rPr>
              <a:t>(preparing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3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29" dirty="0">
                <a:solidFill>
                  <a:srgbClr val="FFFFFF"/>
                </a:solidFill>
                <a:latin typeface="Calibri"/>
                <a:cs typeface="Calibri"/>
              </a:rPr>
              <a:t>visualising)</a:t>
            </a:r>
            <a:endParaRPr sz="4050">
              <a:latin typeface="Calibri"/>
              <a:cs typeface="Calibri"/>
            </a:endParaRPr>
          </a:p>
          <a:p>
            <a:pPr marL="525780" indent="-48768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5780" algn="l"/>
              </a:tabLst>
            </a:pPr>
            <a:r>
              <a:rPr sz="4050" spc="290" dirty="0">
                <a:solidFill>
                  <a:srgbClr val="16E7CF"/>
                </a:solidFill>
                <a:latin typeface="Calibri"/>
                <a:cs typeface="Calibri"/>
              </a:rPr>
              <a:t>Transforming</a:t>
            </a:r>
            <a:r>
              <a:rPr sz="40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20" dirty="0">
                <a:solidFill>
                  <a:srgbClr val="16E7CF"/>
                </a:solidFill>
                <a:latin typeface="Calibri"/>
                <a:cs typeface="Calibri"/>
              </a:rPr>
              <a:t>data</a:t>
            </a:r>
            <a:r>
              <a:rPr sz="40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0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4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0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4050">
              <a:latin typeface="Calibri"/>
              <a:cs typeface="Calibri"/>
            </a:endParaRPr>
          </a:p>
          <a:p>
            <a:pPr marL="525780" indent="-48768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5780" algn="l"/>
              </a:tabLst>
            </a:pPr>
            <a:r>
              <a:rPr sz="4050" spc="340" dirty="0">
                <a:solidFill>
                  <a:srgbClr val="16E7CF"/>
                </a:solidFill>
                <a:latin typeface="Calibri"/>
                <a:cs typeface="Calibri"/>
              </a:rPr>
              <a:t>Loading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70" dirty="0">
                <a:solidFill>
                  <a:srgbClr val="16E7CF"/>
                </a:solidFill>
                <a:latin typeface="Calibri"/>
                <a:cs typeface="Calibri"/>
              </a:rPr>
              <a:t>custom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20" dirty="0">
                <a:solidFill>
                  <a:srgbClr val="16E7CF"/>
                </a:solidFill>
                <a:latin typeface="Calibri"/>
                <a:cs typeface="Calibri"/>
              </a:rPr>
              <a:t>data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60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4050" spc="235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00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3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70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90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endParaRPr sz="4050">
              <a:latin typeface="Calibri"/>
              <a:cs typeface="Calibri"/>
            </a:endParaRPr>
          </a:p>
          <a:p>
            <a:pPr marL="525780" indent="-487680">
              <a:lnSpc>
                <a:spcPct val="100000"/>
              </a:lnSpc>
              <a:spcBef>
                <a:spcPts val="3055"/>
              </a:spcBef>
              <a:buSzPct val="144444"/>
              <a:buChar char="•"/>
              <a:tabLst>
                <a:tab pos="525780" algn="l"/>
                <a:tab pos="10681970" algn="l"/>
              </a:tabLst>
            </a:pPr>
            <a:r>
              <a:rPr sz="4050" spc="24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90" dirty="0">
                <a:solidFill>
                  <a:srgbClr val="16E7CF"/>
                </a:solidFill>
                <a:latin typeface="Calibri"/>
                <a:cs typeface="Calibri"/>
              </a:rPr>
              <a:t>FoodVision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70" dirty="0">
                <a:solidFill>
                  <a:srgbClr val="16E7CF"/>
                </a:solidFill>
                <a:latin typeface="Calibri"/>
                <a:cs typeface="Calibri"/>
              </a:rPr>
              <a:t>Mini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3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85" dirty="0">
                <a:solidFill>
                  <a:srgbClr val="FFFFFF"/>
                </a:solidFill>
                <a:latin typeface="Calibri"/>
                <a:cs typeface="Calibri"/>
              </a:rPr>
              <a:t>classify</a:t>
            </a:r>
            <a:r>
              <a:rPr sz="40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050" spc="330" dirty="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endParaRPr sz="4050">
              <a:latin typeface="Calibri"/>
              <a:cs typeface="Calibri"/>
            </a:endParaRPr>
          </a:p>
          <a:p>
            <a:pPr marL="525780" indent="-487680">
              <a:lnSpc>
                <a:spcPct val="100000"/>
              </a:lnSpc>
              <a:spcBef>
                <a:spcPts val="3170"/>
              </a:spcBef>
              <a:buSzPct val="144444"/>
              <a:buChar char="•"/>
              <a:tabLst>
                <a:tab pos="525780" algn="l"/>
              </a:tabLst>
            </a:pPr>
            <a:r>
              <a:rPr sz="4050" spc="375" dirty="0">
                <a:solidFill>
                  <a:srgbClr val="FFFFFF"/>
                </a:solidFill>
                <a:latin typeface="Calibri"/>
                <a:cs typeface="Calibri"/>
              </a:rPr>
              <a:t>Comparing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2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7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3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29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20" dirty="0">
                <a:solidFill>
                  <a:srgbClr val="16E7CF"/>
                </a:solidFill>
                <a:latin typeface="Calibri"/>
                <a:cs typeface="Calibri"/>
              </a:rPr>
              <a:t>data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90" dirty="0">
                <a:solidFill>
                  <a:srgbClr val="16E7CF"/>
                </a:solidFill>
                <a:latin typeface="Calibri"/>
                <a:cs typeface="Calibri"/>
              </a:rPr>
              <a:t>augmentation</a:t>
            </a:r>
            <a:endParaRPr sz="4050">
              <a:latin typeface="Calibri"/>
              <a:cs typeface="Calibri"/>
            </a:endParaRPr>
          </a:p>
          <a:p>
            <a:pPr marL="525780" indent="-487680">
              <a:lnSpc>
                <a:spcPct val="100000"/>
              </a:lnSpc>
              <a:spcBef>
                <a:spcPts val="3055"/>
              </a:spcBef>
              <a:buClr>
                <a:srgbClr val="FFFFFF"/>
              </a:buClr>
              <a:buSzPct val="144444"/>
              <a:buChar char="•"/>
              <a:tabLst>
                <a:tab pos="525780" algn="l"/>
              </a:tabLst>
            </a:pPr>
            <a:r>
              <a:rPr sz="4050" spc="260" dirty="0">
                <a:solidFill>
                  <a:srgbClr val="16E7CF"/>
                </a:solidFill>
                <a:latin typeface="Calibri"/>
                <a:cs typeface="Calibri"/>
              </a:rPr>
              <a:t>Making</a:t>
            </a:r>
            <a:r>
              <a:rPr sz="40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85" dirty="0">
                <a:solidFill>
                  <a:srgbClr val="16E7CF"/>
                </a:solidFill>
                <a:latin typeface="Calibri"/>
                <a:cs typeface="Calibri"/>
              </a:rPr>
              <a:t>predictions</a:t>
            </a:r>
            <a:r>
              <a:rPr sz="40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050" spc="29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0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70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40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050" spc="3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40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05"/>
              </a:spcBef>
            </a:pPr>
            <a:endParaRPr sz="4050">
              <a:latin typeface="Calibri"/>
              <a:cs typeface="Calibri"/>
            </a:endParaRPr>
          </a:p>
          <a:p>
            <a:pPr marR="3337560" algn="ctr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/>
              <a:t>What</a:t>
            </a:r>
            <a:r>
              <a:rPr sz="8350" spc="-440" dirty="0"/>
              <a:t> </a:t>
            </a:r>
            <a:r>
              <a:rPr sz="8350" spc="280" dirty="0"/>
              <a:t>we’re</a:t>
            </a:r>
            <a:r>
              <a:rPr sz="8350" spc="-434" dirty="0"/>
              <a:t> </a:t>
            </a:r>
            <a:r>
              <a:rPr sz="8350" spc="640" dirty="0"/>
              <a:t>going</a:t>
            </a:r>
            <a:r>
              <a:rPr sz="8350" spc="-434" dirty="0"/>
              <a:t> </a:t>
            </a:r>
            <a:r>
              <a:rPr sz="8350" spc="585" dirty="0"/>
              <a:t>to</a:t>
            </a:r>
            <a:r>
              <a:rPr sz="8350" spc="-434" dirty="0"/>
              <a:t> </a:t>
            </a:r>
            <a:r>
              <a:rPr sz="8350" spc="459" dirty="0"/>
              <a:t>cover</a:t>
            </a:r>
            <a:endParaRPr sz="8350"/>
          </a:p>
        </p:txBody>
      </p:sp>
      <p:sp>
        <p:nvSpPr>
          <p:cNvPr id="7" name="object 7"/>
          <p:cNvSpPr txBox="1"/>
          <p:nvPr/>
        </p:nvSpPr>
        <p:spPr>
          <a:xfrm rot="21540000">
            <a:off x="15433095" y="1278242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5027909" y="9224799"/>
            <a:ext cx="450360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0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2267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3401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3675" b="1" spc="-10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566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3675" b="1" spc="-112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6802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104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90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112" baseline="90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65" baseline="9070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3675" baseline="907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65" dirty="0"/>
              <a:t>Let’s</a:t>
            </a:r>
            <a:r>
              <a:rPr spc="-490" dirty="0"/>
              <a:t> </a:t>
            </a:r>
            <a:r>
              <a:rPr spc="470" dirty="0"/>
              <a:t>code!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1259</Words>
  <Application>Microsoft Office PowerPoint</Application>
  <PresentationFormat>Custom</PresentationFormat>
  <Paragraphs>153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Office Theme</vt:lpstr>
      <vt:lpstr>Custom datasets with</vt:lpstr>
      <vt:lpstr>Where can you get help?</vt:lpstr>
      <vt:lpstr>“What is a custom dataset?”</vt:lpstr>
      <vt:lpstr>PyTorch Domain Libraries</vt:lpstr>
      <vt:lpstr>PyTorch Domain Libraries</vt:lpstr>
      <vt:lpstr>What we’re going to build</vt:lpstr>
      <vt:lpstr>PowerPoint Presentation</vt:lpstr>
      <vt:lpstr>What we’re going to cover</vt:lpstr>
      <vt:lpstr>Let’s code!</vt:lpstr>
      <vt:lpstr>PowerPoint Presentation</vt:lpstr>
      <vt:lpstr>Standard image classification data format</vt:lpstr>
      <vt:lpstr>What is data augmentation?</vt:lpstr>
      <vt:lpstr>PyTorch State of the Art Recipe</vt:lpstr>
      <vt:lpstr>Loss curves</vt:lpstr>
      <vt:lpstr>Dealing with overfitting</vt:lpstr>
      <vt:lpstr>Dealing with underfitting</vt:lpstr>
      <vt:lpstr>Predicting on custom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04_pytorch_custom_datasets</dc:title>
  <dc:creator>KHALIL, MOHAMED</dc:creator>
  <cp:lastModifiedBy>KHALIL, MOHAMED</cp:lastModifiedBy>
  <cp:revision>1</cp:revision>
  <dcterms:created xsi:type="dcterms:W3CDTF">2023-09-07T13:19:00Z</dcterms:created>
  <dcterms:modified xsi:type="dcterms:W3CDTF">2023-09-07T16:20:25Z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2022-04-28T00:00:00Z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12.3 (Build 21E230) Quartz PDFContext</vt:lpwstr>
  </property>
</Properties>
</file>